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7"/>
  </p:handoutMasterIdLst>
  <p:sldIdLst>
    <p:sldId id="257" r:id="rId3"/>
    <p:sldId id="314" r:id="rId5"/>
    <p:sldId id="371" r:id="rId6"/>
    <p:sldId id="363" r:id="rId7"/>
    <p:sldId id="369" r:id="rId8"/>
    <p:sldId id="366" r:id="rId9"/>
    <p:sldId id="367" r:id="rId10"/>
    <p:sldId id="370" r:id="rId11"/>
    <p:sldId id="372" r:id="rId12"/>
    <p:sldId id="368" r:id="rId13"/>
    <p:sldId id="316" r:id="rId14"/>
    <p:sldId id="320" r:id="rId15"/>
    <p:sldId id="321" r:id="rId16"/>
    <p:sldId id="365" r:id="rId17"/>
    <p:sldId id="322" r:id="rId18"/>
    <p:sldId id="324" r:id="rId19"/>
    <p:sldId id="325" r:id="rId20"/>
    <p:sldId id="326" r:id="rId21"/>
    <p:sldId id="323" r:id="rId22"/>
    <p:sldId id="317" r:id="rId23"/>
    <p:sldId id="319" r:id="rId24"/>
    <p:sldId id="373" r:id="rId25"/>
    <p:sldId id="374" r:id="rId26"/>
    <p:sldId id="395" r:id="rId27"/>
    <p:sldId id="394" r:id="rId28"/>
    <p:sldId id="396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9" r:id="rId40"/>
    <p:sldId id="410" r:id="rId41"/>
    <p:sldId id="411" r:id="rId42"/>
    <p:sldId id="413" r:id="rId43"/>
    <p:sldId id="412" r:id="rId44"/>
    <p:sldId id="414" r:id="rId45"/>
    <p:sldId id="415" r:id="rId4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4077"/>
    <a:srgbClr val="BF55DB"/>
    <a:srgbClr val="F8D845"/>
    <a:srgbClr val="F77258"/>
    <a:srgbClr val="FEFEFE"/>
    <a:srgbClr val="C6C6C6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2" y="77"/>
      </p:cViewPr>
      <p:guideLst>
        <p:guide orient="horz" pos="2199"/>
        <p:guide pos="38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B99B0B7-584C-40D5-9D7F-95FC98879DC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9125B56A-3DBC-45E4-9F8C-8EB14D10B9D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png"/><Relationship Id="rId3" Type="http://schemas.openxmlformats.org/officeDocument/2006/relationships/tags" Target="../tags/tag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848755"/>
            <a:ext cx="4189512" cy="1238820"/>
          </a:xfrm>
        </p:spPr>
        <p:txBody>
          <a:bodyPr anchor="t" anchorCtr="0">
            <a:normAutofit fontScale="70000"/>
          </a:bodyPr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软件项目管理</a:t>
            </a:r>
            <a:r>
              <a:rPr lang="en-US" altLang="zh-CN" kern="1200" baseline="0">
                <a:latin typeface="+mn-lt"/>
                <a:ea typeface="+mn-ea"/>
                <a:cs typeface="+mn-cs"/>
              </a:rPr>
              <a:t>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280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①卖家通过小区业主群、小区团购群等发布消息；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②在微信群内进行推广、统计等；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③买卖双方通过微信聊天进行提货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沟通。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9980" y="0"/>
            <a:ext cx="600202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02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项目场景分析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882015" y="30880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陈家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桥运河时常有人组团钓鱼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995" y="321310"/>
            <a:ext cx="4363085" cy="621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469900" y="1671320"/>
            <a:ext cx="6226810" cy="466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某一天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杨老师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在陈家河钓到了很多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鱼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杨老师希望在下班回家之前把这些鱼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处理掉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如何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处理？卖给同校的师生。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卖鱼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包括但不限于：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学校做饭需求的教职工；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学校附近租房住有条件的学生；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学校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附近社区中的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居民；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2755" y="442595"/>
            <a:ext cx="4511040" cy="615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2522220" y="146685"/>
            <a:ext cx="67335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微信聊天、微信群，统计信息，收费。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930" y="1062355"/>
            <a:ext cx="5786120" cy="1428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30" y="2853055"/>
            <a:ext cx="5786120" cy="1561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05" y="4948555"/>
            <a:ext cx="2036445" cy="1514475"/>
          </a:xfrm>
          <a:prstGeom prst="rect">
            <a:avLst/>
          </a:prstGeom>
        </p:spPr>
      </p:pic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3122930" y="5429250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0" algn="l" fontAlgn="auto" latinLnBrk="0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其他老师、同学：受到了骚扰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91928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91770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5365" y="1472565"/>
            <a:ext cx="635" cy="460184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1746250" y="1848485"/>
            <a:ext cx="277876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建立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微信群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建群和管理不便，且卖鱼活动是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不定期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的，新建的群将会长期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废置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45615" y="4977130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收款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45615" y="3353118"/>
            <a:ext cx="2779395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作为团单发起者，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时间等</a:t>
            </a:r>
            <a:endParaRPr 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成本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很高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1280" y="3350260"/>
            <a:ext cx="28702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统计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（如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接龙）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最终订单人数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210026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210026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杨老师面临的挑战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890770"/>
            <a:ext cx="2870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1" name="组合 161"/>
          <p:cNvGrpSpPr/>
          <p:nvPr/>
        </p:nvGrpSpPr>
        <p:grpSpPr bwMode="auto">
          <a:xfrm>
            <a:off x="10677208" y="3194050"/>
            <a:ext cx="915987" cy="914400"/>
            <a:chOff x="9215788" y="3627774"/>
            <a:chExt cx="915076" cy="913962"/>
          </a:xfrm>
        </p:grpSpPr>
        <p:sp>
          <p:nvSpPr>
            <p:cNvPr id="33963" name="Freeform 71"/>
            <p:cNvSpPr/>
            <p:nvPr/>
          </p:nvSpPr>
          <p:spPr bwMode="auto">
            <a:xfrm>
              <a:off x="9215788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4" name="Freeform 124"/>
            <p:cNvSpPr>
              <a:spLocks noEditPoints="1"/>
            </p:cNvSpPr>
            <p:nvPr/>
          </p:nvSpPr>
          <p:spPr bwMode="auto">
            <a:xfrm>
              <a:off x="9401698" y="3792532"/>
              <a:ext cx="543257" cy="584447"/>
            </a:xfrm>
            <a:custGeom>
              <a:avLst/>
              <a:gdLst>
                <a:gd name="T0" fmla="*/ 2147483647 w 488"/>
                <a:gd name="T1" fmla="*/ 0 h 525"/>
                <a:gd name="T2" fmla="*/ 2147483647 w 488"/>
                <a:gd name="T3" fmla="*/ 0 h 525"/>
                <a:gd name="T4" fmla="*/ 2147483647 w 488"/>
                <a:gd name="T5" fmla="*/ 2147483647 h 525"/>
                <a:gd name="T6" fmla="*/ 0 w 488"/>
                <a:gd name="T7" fmla="*/ 2147483647 h 525"/>
                <a:gd name="T8" fmla="*/ 0 w 488"/>
                <a:gd name="T9" fmla="*/ 2147483647 h 525"/>
                <a:gd name="T10" fmla="*/ 2147483647 w 488"/>
                <a:gd name="T11" fmla="*/ 2147483647 h 525"/>
                <a:gd name="T12" fmla="*/ 2147483647 w 488"/>
                <a:gd name="T13" fmla="*/ 2147483647 h 525"/>
                <a:gd name="T14" fmla="*/ 2147483647 w 488"/>
                <a:gd name="T15" fmla="*/ 2147483647 h 525"/>
                <a:gd name="T16" fmla="*/ 2147483647 w 488"/>
                <a:gd name="T17" fmla="*/ 0 h 525"/>
                <a:gd name="T18" fmla="*/ 2147483647 w 488"/>
                <a:gd name="T19" fmla="*/ 2147483647 h 525"/>
                <a:gd name="T20" fmla="*/ 2147483647 w 488"/>
                <a:gd name="T21" fmla="*/ 2147483647 h 525"/>
                <a:gd name="T22" fmla="*/ 2147483647 w 488"/>
                <a:gd name="T23" fmla="*/ 2147483647 h 525"/>
                <a:gd name="T24" fmla="*/ 2147483647 w 488"/>
                <a:gd name="T25" fmla="*/ 2147483647 h 525"/>
                <a:gd name="T26" fmla="*/ 2147483647 w 488"/>
                <a:gd name="T27" fmla="*/ 2147483647 h 525"/>
                <a:gd name="T28" fmla="*/ 2147483647 w 488"/>
                <a:gd name="T29" fmla="*/ 2147483647 h 525"/>
                <a:gd name="T30" fmla="*/ 2147483647 w 488"/>
                <a:gd name="T31" fmla="*/ 2147483647 h 525"/>
                <a:gd name="T32" fmla="*/ 2147483647 w 488"/>
                <a:gd name="T33" fmla="*/ 2147483647 h 525"/>
                <a:gd name="T34" fmla="*/ 2147483647 w 488"/>
                <a:gd name="T35" fmla="*/ 2147483647 h 525"/>
                <a:gd name="T36" fmla="*/ 2147483647 w 488"/>
                <a:gd name="T37" fmla="*/ 2147483647 h 525"/>
                <a:gd name="T38" fmla="*/ 2147483647 w 488"/>
                <a:gd name="T39" fmla="*/ 2147483647 h 525"/>
                <a:gd name="T40" fmla="*/ 2147483647 w 488"/>
                <a:gd name="T41" fmla="*/ 2147483647 h 5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88" h="525">
                  <a:moveTo>
                    <a:pt x="488" y="0"/>
                  </a:moveTo>
                  <a:lnTo>
                    <a:pt x="77" y="0"/>
                  </a:lnTo>
                  <a:lnTo>
                    <a:pt x="77" y="67"/>
                  </a:lnTo>
                  <a:lnTo>
                    <a:pt x="0" y="67"/>
                  </a:lnTo>
                  <a:lnTo>
                    <a:pt x="0" y="525"/>
                  </a:lnTo>
                  <a:lnTo>
                    <a:pt x="411" y="525"/>
                  </a:lnTo>
                  <a:lnTo>
                    <a:pt x="411" y="456"/>
                  </a:lnTo>
                  <a:lnTo>
                    <a:pt x="488" y="456"/>
                  </a:lnTo>
                  <a:lnTo>
                    <a:pt x="488" y="0"/>
                  </a:lnTo>
                  <a:close/>
                  <a:moveTo>
                    <a:pt x="28" y="98"/>
                  </a:moveTo>
                  <a:lnTo>
                    <a:pt x="383" y="98"/>
                  </a:lnTo>
                  <a:lnTo>
                    <a:pt x="383" y="394"/>
                  </a:lnTo>
                  <a:lnTo>
                    <a:pt x="28" y="394"/>
                  </a:lnTo>
                  <a:lnTo>
                    <a:pt x="28" y="98"/>
                  </a:lnTo>
                  <a:close/>
                  <a:moveTo>
                    <a:pt x="460" y="325"/>
                  </a:moveTo>
                  <a:lnTo>
                    <a:pt x="411" y="325"/>
                  </a:lnTo>
                  <a:lnTo>
                    <a:pt x="411" y="67"/>
                  </a:lnTo>
                  <a:lnTo>
                    <a:pt x="105" y="67"/>
                  </a:lnTo>
                  <a:lnTo>
                    <a:pt x="105" y="31"/>
                  </a:lnTo>
                  <a:lnTo>
                    <a:pt x="460" y="31"/>
                  </a:lnTo>
                  <a:lnTo>
                    <a:pt x="460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5" name="Freeform 125"/>
            <p:cNvSpPr/>
            <p:nvPr/>
          </p:nvSpPr>
          <p:spPr bwMode="auto">
            <a:xfrm>
              <a:off x="9518588" y="3827042"/>
              <a:ext cx="395197" cy="327290"/>
            </a:xfrm>
            <a:custGeom>
              <a:avLst/>
              <a:gdLst>
                <a:gd name="T0" fmla="*/ 0 w 355"/>
                <a:gd name="T1" fmla="*/ 2147483647 h 294"/>
                <a:gd name="T2" fmla="*/ 2147483647 w 355"/>
                <a:gd name="T3" fmla="*/ 2147483647 h 294"/>
                <a:gd name="T4" fmla="*/ 2147483647 w 355"/>
                <a:gd name="T5" fmla="*/ 2147483647 h 294"/>
                <a:gd name="T6" fmla="*/ 2147483647 w 355"/>
                <a:gd name="T7" fmla="*/ 2147483647 h 294"/>
                <a:gd name="T8" fmla="*/ 2147483647 w 355"/>
                <a:gd name="T9" fmla="*/ 0 h 294"/>
                <a:gd name="T10" fmla="*/ 0 w 355"/>
                <a:gd name="T11" fmla="*/ 0 h 294"/>
                <a:gd name="T12" fmla="*/ 0 w 355"/>
                <a:gd name="T13" fmla="*/ 214748364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5" h="294">
                  <a:moveTo>
                    <a:pt x="0" y="36"/>
                  </a:moveTo>
                  <a:lnTo>
                    <a:pt x="306" y="36"/>
                  </a:lnTo>
                  <a:lnTo>
                    <a:pt x="306" y="294"/>
                  </a:lnTo>
                  <a:lnTo>
                    <a:pt x="355" y="294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6" name="Rectangle 126"/>
            <p:cNvSpPr>
              <a:spLocks noChangeArrowheads="1"/>
            </p:cNvSpPr>
            <p:nvPr/>
          </p:nvSpPr>
          <p:spPr bwMode="auto">
            <a:xfrm>
              <a:off x="9432869" y="3901628"/>
              <a:ext cx="395197" cy="329517"/>
            </a:xfrm>
            <a:prstGeom prst="rect">
              <a:avLst/>
            </a:pr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7" name="Freeform 127"/>
            <p:cNvSpPr/>
            <p:nvPr/>
          </p:nvSpPr>
          <p:spPr bwMode="auto">
            <a:xfrm>
              <a:off x="9215788" y="3867118"/>
              <a:ext cx="643448" cy="674618"/>
            </a:xfrm>
            <a:custGeom>
              <a:avLst/>
              <a:gdLst>
                <a:gd name="T0" fmla="*/ 2147483647 w 370"/>
                <a:gd name="T1" fmla="*/ 0 h 388"/>
                <a:gd name="T2" fmla="*/ 0 w 370"/>
                <a:gd name="T3" fmla="*/ 2147483647 h 388"/>
                <a:gd name="T4" fmla="*/ 0 w 370"/>
                <a:gd name="T5" fmla="*/ 2147483647 h 388"/>
                <a:gd name="T6" fmla="*/ 2147483647 w 370"/>
                <a:gd name="T7" fmla="*/ 2147483647 h 388"/>
                <a:gd name="T8" fmla="*/ 2147483647 w 370"/>
                <a:gd name="T9" fmla="*/ 2147483647 h 388"/>
                <a:gd name="T10" fmla="*/ 2147483647 w 370"/>
                <a:gd name="T11" fmla="*/ 2147483647 h 388"/>
                <a:gd name="T12" fmla="*/ 2147483647 w 370"/>
                <a:gd name="T13" fmla="*/ 2147483647 h 388"/>
                <a:gd name="T14" fmla="*/ 2147483647 w 370"/>
                <a:gd name="T15" fmla="*/ 0 h 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0" h="388">
                  <a:moveTo>
                    <a:pt x="107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52"/>
                    <a:pt x="35" y="388"/>
                    <a:pt x="79" y="388"/>
                  </a:cubicBezTo>
                  <a:cubicBezTo>
                    <a:pt x="257" y="388"/>
                    <a:pt x="257" y="388"/>
                    <a:pt x="257" y="388"/>
                  </a:cubicBezTo>
                  <a:cubicBezTo>
                    <a:pt x="370" y="293"/>
                    <a:pt x="370" y="293"/>
                    <a:pt x="370" y="293"/>
                  </a:cubicBezTo>
                  <a:cubicBezTo>
                    <a:pt x="107" y="293"/>
                    <a:pt x="107" y="293"/>
                    <a:pt x="107" y="29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4" name="组合 96"/>
          <p:cNvGrpSpPr/>
          <p:nvPr/>
        </p:nvGrpSpPr>
        <p:grpSpPr bwMode="auto">
          <a:xfrm>
            <a:off x="10677525" y="4600575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2" name="组合 167"/>
          <p:cNvGrpSpPr/>
          <p:nvPr/>
        </p:nvGrpSpPr>
        <p:grpSpPr bwMode="auto">
          <a:xfrm>
            <a:off x="10683875" y="1873885"/>
            <a:ext cx="914400" cy="914400"/>
            <a:chOff x="4258665" y="3607693"/>
            <a:chExt cx="915076" cy="913962"/>
          </a:xfrm>
        </p:grpSpPr>
        <p:sp>
          <p:nvSpPr>
            <p:cNvPr id="33956" name="Freeform 82"/>
            <p:cNvSpPr/>
            <p:nvPr/>
          </p:nvSpPr>
          <p:spPr bwMode="auto">
            <a:xfrm>
              <a:off x="4258665" y="3607693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7" name="Freeform 234"/>
            <p:cNvSpPr/>
            <p:nvPr/>
          </p:nvSpPr>
          <p:spPr bwMode="auto">
            <a:xfrm>
              <a:off x="4500235" y="3828112"/>
              <a:ext cx="431934" cy="464218"/>
            </a:xfrm>
            <a:custGeom>
              <a:avLst/>
              <a:gdLst>
                <a:gd name="T0" fmla="*/ 2147483647 w 248"/>
                <a:gd name="T1" fmla="*/ 2147483647 h 267"/>
                <a:gd name="T2" fmla="*/ 2147483647 w 248"/>
                <a:gd name="T3" fmla="*/ 2147483647 h 267"/>
                <a:gd name="T4" fmla="*/ 0 w 248"/>
                <a:gd name="T5" fmla="*/ 2147483647 h 267"/>
                <a:gd name="T6" fmla="*/ 2147483647 w 248"/>
                <a:gd name="T7" fmla="*/ 2147483647 h 267"/>
                <a:gd name="T8" fmla="*/ 2147483647 w 248"/>
                <a:gd name="T9" fmla="*/ 2147483647 h 267"/>
                <a:gd name="T10" fmla="*/ 2147483647 w 248"/>
                <a:gd name="T11" fmla="*/ 2147483647 h 267"/>
                <a:gd name="T12" fmla="*/ 2147483647 w 248"/>
                <a:gd name="T13" fmla="*/ 2147483647 h 267"/>
                <a:gd name="T14" fmla="*/ 2147483647 w 248"/>
                <a:gd name="T15" fmla="*/ 2147483647 h 267"/>
                <a:gd name="T16" fmla="*/ 2147483647 w 248"/>
                <a:gd name="T17" fmla="*/ 2147483647 h 267"/>
                <a:gd name="T18" fmla="*/ 2147483647 w 248"/>
                <a:gd name="T19" fmla="*/ 2147483647 h 267"/>
                <a:gd name="T20" fmla="*/ 2147483647 w 248"/>
                <a:gd name="T21" fmla="*/ 2147483647 h 267"/>
                <a:gd name="T22" fmla="*/ 2147483647 w 248"/>
                <a:gd name="T23" fmla="*/ 2147483647 h 267"/>
                <a:gd name="T24" fmla="*/ 2147483647 w 248"/>
                <a:gd name="T25" fmla="*/ 2147483647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8" h="267">
                  <a:moveTo>
                    <a:pt x="189" y="73"/>
                  </a:moveTo>
                  <a:cubicBezTo>
                    <a:pt x="52" y="73"/>
                    <a:pt x="52" y="73"/>
                    <a:pt x="52" y="73"/>
                  </a:cubicBezTo>
                  <a:cubicBezTo>
                    <a:pt x="24" y="73"/>
                    <a:pt x="1" y="94"/>
                    <a:pt x="0" y="122"/>
                  </a:cubicBezTo>
                  <a:cubicBezTo>
                    <a:pt x="1" y="149"/>
                    <a:pt x="24" y="171"/>
                    <a:pt x="5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152" y="245"/>
                    <a:pt x="152" y="245"/>
                    <a:pt x="152" y="245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218" y="171"/>
                    <a:pt x="235" y="243"/>
                    <a:pt x="248" y="238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35" y="0"/>
                    <a:pt x="218" y="73"/>
                    <a:pt x="189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8" name="Rectangle 235"/>
            <p:cNvSpPr>
              <a:spLocks noChangeArrowheads="1"/>
            </p:cNvSpPr>
            <p:nvPr/>
          </p:nvSpPr>
          <p:spPr bwMode="auto">
            <a:xfrm>
              <a:off x="4579275" y="3995097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59" name="Rectangle 236"/>
            <p:cNvSpPr>
              <a:spLocks noChangeArrowheads="1"/>
            </p:cNvSpPr>
            <p:nvPr/>
          </p:nvSpPr>
          <p:spPr bwMode="auto">
            <a:xfrm>
              <a:off x="4579275" y="4035173"/>
              <a:ext cx="79040" cy="10019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0" name="Rectangle 237"/>
            <p:cNvSpPr>
              <a:spLocks noChangeArrowheads="1"/>
            </p:cNvSpPr>
            <p:nvPr/>
          </p:nvSpPr>
          <p:spPr bwMode="auto">
            <a:xfrm>
              <a:off x="4579275" y="4073023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1" name="Freeform 238"/>
            <p:cNvSpPr/>
            <p:nvPr/>
          </p:nvSpPr>
          <p:spPr bwMode="auto">
            <a:xfrm>
              <a:off x="4552558" y="396392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2" name="Freeform 239"/>
            <p:cNvSpPr/>
            <p:nvPr/>
          </p:nvSpPr>
          <p:spPr bwMode="auto">
            <a:xfrm>
              <a:off x="4258665" y="4001776"/>
              <a:ext cx="673505" cy="519879"/>
            </a:xfrm>
            <a:custGeom>
              <a:avLst/>
              <a:gdLst>
                <a:gd name="T0" fmla="*/ 2147483647 w 387"/>
                <a:gd name="T1" fmla="*/ 2147483647 h 299"/>
                <a:gd name="T2" fmla="*/ 2147483647 w 387"/>
                <a:gd name="T3" fmla="*/ 2147483647 h 299"/>
                <a:gd name="T4" fmla="*/ 2147483647 w 387"/>
                <a:gd name="T5" fmla="*/ 2147483647 h 299"/>
                <a:gd name="T6" fmla="*/ 2147483647 w 387"/>
                <a:gd name="T7" fmla="*/ 2147483647 h 299"/>
                <a:gd name="T8" fmla="*/ 2147483647 w 387"/>
                <a:gd name="T9" fmla="*/ 2147483647 h 299"/>
                <a:gd name="T10" fmla="*/ 2147483647 w 387"/>
                <a:gd name="T11" fmla="*/ 2147483647 h 299"/>
                <a:gd name="T12" fmla="*/ 2147483647 w 387"/>
                <a:gd name="T13" fmla="*/ 2147483647 h 299"/>
                <a:gd name="T14" fmla="*/ 2147483647 w 387"/>
                <a:gd name="T15" fmla="*/ 0 h 299"/>
                <a:gd name="T16" fmla="*/ 0 w 387"/>
                <a:gd name="T17" fmla="*/ 2147483647 h 299"/>
                <a:gd name="T18" fmla="*/ 0 w 387"/>
                <a:gd name="T19" fmla="*/ 2147483647 h 299"/>
                <a:gd name="T20" fmla="*/ 2147483647 w 387"/>
                <a:gd name="T21" fmla="*/ 2147483647 h 299"/>
                <a:gd name="T22" fmla="*/ 2147483647 w 387"/>
                <a:gd name="T23" fmla="*/ 2147483647 h 299"/>
                <a:gd name="T24" fmla="*/ 2147483647 w 387"/>
                <a:gd name="T25" fmla="*/ 2147483647 h 299"/>
                <a:gd name="T26" fmla="*/ 2147483647 w 387"/>
                <a:gd name="T27" fmla="*/ 2147483647 h 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7" h="299">
                  <a:moveTo>
                    <a:pt x="328" y="71"/>
                  </a:moveTo>
                  <a:cubicBezTo>
                    <a:pt x="245" y="71"/>
                    <a:pt x="245" y="71"/>
                    <a:pt x="245" y="71"/>
                  </a:cubicBezTo>
                  <a:cubicBezTo>
                    <a:pt x="291" y="145"/>
                    <a:pt x="291" y="145"/>
                    <a:pt x="291" y="145"/>
                  </a:cubicBezTo>
                  <a:cubicBezTo>
                    <a:pt x="256" y="167"/>
                    <a:pt x="256" y="167"/>
                    <a:pt x="256" y="167"/>
                  </a:cubicBezTo>
                  <a:cubicBezTo>
                    <a:pt x="197" y="71"/>
                    <a:pt x="197" y="71"/>
                    <a:pt x="197" y="71"/>
                  </a:cubicBezTo>
                  <a:cubicBezTo>
                    <a:pt x="191" y="71"/>
                    <a:pt x="191" y="71"/>
                    <a:pt x="191" y="71"/>
                  </a:cubicBezTo>
                  <a:cubicBezTo>
                    <a:pt x="163" y="71"/>
                    <a:pt x="140" y="49"/>
                    <a:pt x="139" y="22"/>
                  </a:cubicBezTo>
                  <a:cubicBezTo>
                    <a:pt x="139" y="14"/>
                    <a:pt x="141" y="7"/>
                    <a:pt x="145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64"/>
                    <a:pt x="35" y="299"/>
                    <a:pt x="79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387" y="138"/>
                    <a:pt x="387" y="138"/>
                    <a:pt x="387" y="138"/>
                  </a:cubicBezTo>
                  <a:cubicBezTo>
                    <a:pt x="374" y="143"/>
                    <a:pt x="357" y="71"/>
                    <a:pt x="328" y="71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1" name="组合 73"/>
          <p:cNvGrpSpPr/>
          <p:nvPr/>
        </p:nvGrpSpPr>
        <p:grpSpPr bwMode="auto">
          <a:xfrm>
            <a:off x="635318" y="1930718"/>
            <a:ext cx="915987" cy="914400"/>
            <a:chOff x="7957837" y="2487563"/>
            <a:chExt cx="915076" cy="915076"/>
          </a:xfrm>
        </p:grpSpPr>
        <p:sp>
          <p:nvSpPr>
            <p:cNvPr id="34036" name="Freeform 73"/>
            <p:cNvSpPr/>
            <p:nvPr/>
          </p:nvSpPr>
          <p:spPr bwMode="auto">
            <a:xfrm>
              <a:off x="7957837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7" name="Freeform 97"/>
            <p:cNvSpPr/>
            <p:nvPr/>
          </p:nvSpPr>
          <p:spPr bwMode="auto">
            <a:xfrm>
              <a:off x="8214993" y="2635623"/>
              <a:ext cx="398537" cy="618957"/>
            </a:xfrm>
            <a:custGeom>
              <a:avLst/>
              <a:gdLst>
                <a:gd name="T0" fmla="*/ 2147483647 w 229"/>
                <a:gd name="T1" fmla="*/ 2147483647 h 356"/>
                <a:gd name="T2" fmla="*/ 2147483647 w 229"/>
                <a:gd name="T3" fmla="*/ 2147483647 h 356"/>
                <a:gd name="T4" fmla="*/ 2147483647 w 229"/>
                <a:gd name="T5" fmla="*/ 2147483647 h 356"/>
                <a:gd name="T6" fmla="*/ 0 w 229"/>
                <a:gd name="T7" fmla="*/ 2147483647 h 356"/>
                <a:gd name="T8" fmla="*/ 0 w 229"/>
                <a:gd name="T9" fmla="*/ 2147483647 h 356"/>
                <a:gd name="T10" fmla="*/ 2147483647 w 229"/>
                <a:gd name="T11" fmla="*/ 0 h 356"/>
                <a:gd name="T12" fmla="*/ 2147483647 w 229"/>
                <a:gd name="T13" fmla="*/ 0 h 356"/>
                <a:gd name="T14" fmla="*/ 2147483647 w 229"/>
                <a:gd name="T15" fmla="*/ 2147483647 h 356"/>
                <a:gd name="T16" fmla="*/ 2147483647 w 229"/>
                <a:gd name="T17" fmla="*/ 2147483647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9" h="356">
                  <a:moveTo>
                    <a:pt x="229" y="310"/>
                  </a:moveTo>
                  <a:cubicBezTo>
                    <a:pt x="229" y="335"/>
                    <a:pt x="209" y="356"/>
                    <a:pt x="183" y="356"/>
                  </a:cubicBezTo>
                  <a:cubicBezTo>
                    <a:pt x="46" y="356"/>
                    <a:pt x="46" y="356"/>
                    <a:pt x="46" y="356"/>
                  </a:cubicBezTo>
                  <a:cubicBezTo>
                    <a:pt x="20" y="356"/>
                    <a:pt x="0" y="335"/>
                    <a:pt x="0" y="3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9" y="0"/>
                    <a:pt x="229" y="20"/>
                    <a:pt x="229" y="46"/>
                  </a:cubicBezTo>
                  <a:lnTo>
                    <a:pt x="22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8" name="Freeform 98"/>
            <p:cNvSpPr/>
            <p:nvPr/>
          </p:nvSpPr>
          <p:spPr bwMode="auto">
            <a:xfrm>
              <a:off x="7957837" y="2697963"/>
              <a:ext cx="595579" cy="704675"/>
            </a:xfrm>
            <a:custGeom>
              <a:avLst/>
              <a:gdLst>
                <a:gd name="T0" fmla="*/ 2147483647 w 342"/>
                <a:gd name="T1" fmla="*/ 2147483647 h 405"/>
                <a:gd name="T2" fmla="*/ 2147483647 w 342"/>
                <a:gd name="T3" fmla="*/ 2147483647 h 405"/>
                <a:gd name="T4" fmla="*/ 2147483647 w 342"/>
                <a:gd name="T5" fmla="*/ 2147483647 h 405"/>
                <a:gd name="T6" fmla="*/ 2147483647 w 342"/>
                <a:gd name="T7" fmla="*/ 2147483647 h 405"/>
                <a:gd name="T8" fmla="*/ 2147483647 w 342"/>
                <a:gd name="T9" fmla="*/ 2147483647 h 405"/>
                <a:gd name="T10" fmla="*/ 2147483647 w 342"/>
                <a:gd name="T11" fmla="*/ 0 h 405"/>
                <a:gd name="T12" fmla="*/ 0 w 342"/>
                <a:gd name="T13" fmla="*/ 2147483647 h 405"/>
                <a:gd name="T14" fmla="*/ 0 w 342"/>
                <a:gd name="T15" fmla="*/ 2147483647 h 405"/>
                <a:gd name="T16" fmla="*/ 2147483647 w 342"/>
                <a:gd name="T17" fmla="*/ 2147483647 h 405"/>
                <a:gd name="T18" fmla="*/ 2147483647 w 342"/>
                <a:gd name="T19" fmla="*/ 2147483647 h 405"/>
                <a:gd name="T20" fmla="*/ 2147483647 w 342"/>
                <a:gd name="T21" fmla="*/ 2147483647 h 405"/>
                <a:gd name="T22" fmla="*/ 2147483647 w 342"/>
                <a:gd name="T23" fmla="*/ 2147483647 h 405"/>
                <a:gd name="T24" fmla="*/ 2147483647 w 342"/>
                <a:gd name="T25" fmla="*/ 2147483647 h 4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2" h="405">
                  <a:moveTo>
                    <a:pt x="331" y="320"/>
                  </a:moveTo>
                  <a:cubicBezTo>
                    <a:pt x="194" y="320"/>
                    <a:pt x="194" y="320"/>
                    <a:pt x="194" y="320"/>
                  </a:cubicBezTo>
                  <a:cubicBezTo>
                    <a:pt x="168" y="320"/>
                    <a:pt x="148" y="299"/>
                    <a:pt x="148" y="274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7"/>
                    <a:pt x="148" y="4"/>
                    <a:pt x="149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69"/>
                    <a:pt x="35" y="405"/>
                    <a:pt x="79" y="405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342" y="320"/>
                    <a:pt x="342" y="320"/>
                    <a:pt x="342" y="320"/>
                  </a:cubicBezTo>
                  <a:cubicBezTo>
                    <a:pt x="341" y="319"/>
                    <a:pt x="341" y="319"/>
                    <a:pt x="341" y="319"/>
                  </a:cubicBezTo>
                  <a:cubicBezTo>
                    <a:pt x="338" y="319"/>
                    <a:pt x="335" y="320"/>
                    <a:pt x="331" y="320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9" name="Freeform 99"/>
            <p:cNvSpPr/>
            <p:nvPr/>
          </p:nvSpPr>
          <p:spPr bwMode="auto">
            <a:xfrm>
              <a:off x="8255070" y="2697963"/>
              <a:ext cx="318384" cy="420801"/>
            </a:xfrm>
            <a:custGeom>
              <a:avLst/>
              <a:gdLst>
                <a:gd name="T0" fmla="*/ 2147483647 w 183"/>
                <a:gd name="T1" fmla="*/ 2147483647 h 242"/>
                <a:gd name="T2" fmla="*/ 2147483647 w 183"/>
                <a:gd name="T3" fmla="*/ 2147483647 h 242"/>
                <a:gd name="T4" fmla="*/ 2147483647 w 183"/>
                <a:gd name="T5" fmla="*/ 2147483647 h 242"/>
                <a:gd name="T6" fmla="*/ 0 w 183"/>
                <a:gd name="T7" fmla="*/ 2147483647 h 242"/>
                <a:gd name="T8" fmla="*/ 0 w 183"/>
                <a:gd name="T9" fmla="*/ 2147483647 h 242"/>
                <a:gd name="T10" fmla="*/ 2147483647 w 183"/>
                <a:gd name="T11" fmla="*/ 0 h 242"/>
                <a:gd name="T12" fmla="*/ 2147483647 w 183"/>
                <a:gd name="T13" fmla="*/ 0 h 242"/>
                <a:gd name="T14" fmla="*/ 2147483647 w 183"/>
                <a:gd name="T15" fmla="*/ 2147483647 h 242"/>
                <a:gd name="T16" fmla="*/ 2147483647 w 183"/>
                <a:gd name="T17" fmla="*/ 2147483647 h 2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3" h="242">
                  <a:moveTo>
                    <a:pt x="183" y="205"/>
                  </a:moveTo>
                  <a:cubicBezTo>
                    <a:pt x="183" y="225"/>
                    <a:pt x="167" y="242"/>
                    <a:pt x="146" y="242"/>
                  </a:cubicBezTo>
                  <a:cubicBezTo>
                    <a:pt x="37" y="242"/>
                    <a:pt x="37" y="242"/>
                    <a:pt x="37" y="242"/>
                  </a:cubicBezTo>
                  <a:cubicBezTo>
                    <a:pt x="17" y="242"/>
                    <a:pt x="0" y="225"/>
                    <a:pt x="0" y="20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7" y="0"/>
                    <a:pt x="183" y="16"/>
                    <a:pt x="183" y="36"/>
                  </a:cubicBezTo>
                  <a:lnTo>
                    <a:pt x="183" y="205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0" name="Oval 100"/>
            <p:cNvSpPr>
              <a:spLocks noChangeArrowheads="1"/>
            </p:cNvSpPr>
            <p:nvPr/>
          </p:nvSpPr>
          <p:spPr bwMode="auto">
            <a:xfrm>
              <a:off x="8381978" y="3164407"/>
              <a:ext cx="64568" cy="62341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1" name="Rectangle 101"/>
            <p:cNvSpPr>
              <a:spLocks noChangeArrowheads="1"/>
            </p:cNvSpPr>
            <p:nvPr/>
          </p:nvSpPr>
          <p:spPr bwMode="auto">
            <a:xfrm>
              <a:off x="8286240" y="3176653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2" name="Rectangle 102"/>
            <p:cNvSpPr>
              <a:spLocks noChangeArrowheads="1"/>
            </p:cNvSpPr>
            <p:nvPr/>
          </p:nvSpPr>
          <p:spPr bwMode="auto">
            <a:xfrm>
              <a:off x="8286240" y="3192238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3" name="Rectangle 103"/>
            <p:cNvSpPr>
              <a:spLocks noChangeArrowheads="1"/>
            </p:cNvSpPr>
            <p:nvPr/>
          </p:nvSpPr>
          <p:spPr bwMode="auto">
            <a:xfrm>
              <a:off x="8286240" y="3208937"/>
              <a:ext cx="54549" cy="5566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4" name="Freeform 104"/>
            <p:cNvSpPr/>
            <p:nvPr/>
          </p:nvSpPr>
          <p:spPr bwMode="auto">
            <a:xfrm>
              <a:off x="8505547" y="3181106"/>
              <a:ext cx="36737" cy="30057"/>
            </a:xfrm>
            <a:custGeom>
              <a:avLst/>
              <a:gdLst>
                <a:gd name="T0" fmla="*/ 2147483647 w 33"/>
                <a:gd name="T1" fmla="*/ 0 h 27"/>
                <a:gd name="T2" fmla="*/ 2147483647 w 33"/>
                <a:gd name="T3" fmla="*/ 2147483647 h 27"/>
                <a:gd name="T4" fmla="*/ 2147483647 w 33"/>
                <a:gd name="T5" fmla="*/ 2147483647 h 27"/>
                <a:gd name="T6" fmla="*/ 2147483647 w 33"/>
                <a:gd name="T7" fmla="*/ 2147483647 h 27"/>
                <a:gd name="T8" fmla="*/ 0 w 33"/>
                <a:gd name="T9" fmla="*/ 2147483647 h 27"/>
                <a:gd name="T10" fmla="*/ 2147483647 w 33"/>
                <a:gd name="T11" fmla="*/ 2147483647 h 27"/>
                <a:gd name="T12" fmla="*/ 2147483647 w 33"/>
                <a:gd name="T13" fmla="*/ 2147483647 h 27"/>
                <a:gd name="T14" fmla="*/ 2147483647 w 33"/>
                <a:gd name="T15" fmla="*/ 2147483647 h 27"/>
                <a:gd name="T16" fmla="*/ 2147483647 w 33"/>
                <a:gd name="T17" fmla="*/ 2147483647 h 27"/>
                <a:gd name="T18" fmla="*/ 2147483647 w 33"/>
                <a:gd name="T19" fmla="*/ 2147483647 h 27"/>
                <a:gd name="T20" fmla="*/ 2147483647 w 33"/>
                <a:gd name="T21" fmla="*/ 0 h 27"/>
                <a:gd name="T22" fmla="*/ 2147483647 w 33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7">
                  <a:moveTo>
                    <a:pt x="30" y="0"/>
                  </a:moveTo>
                  <a:lnTo>
                    <a:pt x="3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16" y="27"/>
                  </a:lnTo>
                  <a:lnTo>
                    <a:pt x="16" y="21"/>
                  </a:lnTo>
                  <a:lnTo>
                    <a:pt x="33" y="21"/>
                  </a:lnTo>
                  <a:lnTo>
                    <a:pt x="33" y="16"/>
                  </a:lnTo>
                  <a:lnTo>
                    <a:pt x="3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5" name="Rectangle 105"/>
            <p:cNvSpPr>
              <a:spLocks noChangeArrowheads="1"/>
            </p:cNvSpPr>
            <p:nvPr/>
          </p:nvSpPr>
          <p:spPr bwMode="auto">
            <a:xfrm>
              <a:off x="8375299" y="2661227"/>
              <a:ext cx="77926" cy="11132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627063" y="3200400"/>
            <a:ext cx="914400" cy="91440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649605" y="4573588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3" name="Text Placeholder 3"/>
          <p:cNvSpPr txBox="1"/>
          <p:nvPr/>
        </p:nvSpPr>
        <p:spPr bwMode="auto">
          <a:xfrm>
            <a:off x="7701280" y="1848168"/>
            <a:ext cx="287020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使用已有的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微信群（如课程群、年级群）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并不知道群内有多少人是真实的客户，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3202940" y="55899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当寝室里的人香蕉买太多了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861695"/>
            <a:ext cx="7871460" cy="442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2385695" y="5398135"/>
            <a:ext cx="765873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香蕉等新鲜水果保质期较短，想要在短时间将这些香蕉卖出去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079" t="3293" r="2585" b="1909"/>
          <a:stretch>
            <a:fillRect/>
          </a:stretch>
        </p:blipFill>
        <p:spPr>
          <a:xfrm>
            <a:off x="2385695" y="1078865"/>
            <a:ext cx="7658100" cy="413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70973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70815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347595" y="1915795"/>
            <a:ext cx="2105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生鲜食品保质期太短，需要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尽快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卖出去</a:t>
            </a:r>
            <a:endParaRPr 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350135" y="3244850"/>
            <a:ext cx="2103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私聊问是否要买香蕉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效率低下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6" name="Text Placeholder 3"/>
          <p:cNvSpPr txBox="1"/>
          <p:nvPr/>
        </p:nvSpPr>
        <p:spPr bwMode="auto">
          <a:xfrm>
            <a:off x="2378710" y="4589145"/>
            <a:ext cx="211137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商家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收款登记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较为麻烦</a:t>
            </a:r>
            <a:endParaRPr lang="zh-CN" altLang="en-US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708900" y="1890713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没有合法合适的平台进行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信用保障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8900" y="3233738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数量有限</a:t>
            </a:r>
            <a:r>
              <a:rPr 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，无法确定最终购买人数</a:t>
            </a:r>
            <a:endParaRPr lang="zh-CN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189071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189071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这位同学面临的挑战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6812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如果距离过远需要配送则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存在配送问题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795" name="组合 8"/>
          <p:cNvGrpSpPr/>
          <p:nvPr/>
        </p:nvGrpSpPr>
        <p:grpSpPr bwMode="auto">
          <a:xfrm>
            <a:off x="1133158" y="1728153"/>
            <a:ext cx="903287" cy="901700"/>
            <a:chOff x="2041525" y="2495422"/>
            <a:chExt cx="903726" cy="902396"/>
          </a:xfrm>
        </p:grpSpPr>
        <p:sp>
          <p:nvSpPr>
            <p:cNvPr id="34093" name="Freeform 468"/>
            <p:cNvSpPr/>
            <p:nvPr/>
          </p:nvSpPr>
          <p:spPr bwMode="auto">
            <a:xfrm>
              <a:off x="2041525" y="2495422"/>
              <a:ext cx="903725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7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7" y="574"/>
                    <a:pt x="147" y="574"/>
                    <a:pt x="147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7" y="0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4" name="Freeform 469"/>
            <p:cNvSpPr/>
            <p:nvPr/>
          </p:nvSpPr>
          <p:spPr bwMode="auto">
            <a:xfrm>
              <a:off x="2173194" y="2759424"/>
              <a:ext cx="772057" cy="638393"/>
            </a:xfrm>
            <a:custGeom>
              <a:avLst/>
              <a:gdLst>
                <a:gd name="T0" fmla="*/ 2147483647 w 491"/>
                <a:gd name="T1" fmla="*/ 2147483647 h 406"/>
                <a:gd name="T2" fmla="*/ 2147483647 w 491"/>
                <a:gd name="T3" fmla="*/ 2147483647 h 406"/>
                <a:gd name="T4" fmla="*/ 2147483647 w 491"/>
                <a:gd name="T5" fmla="*/ 2147483647 h 406"/>
                <a:gd name="T6" fmla="*/ 2147483647 w 491"/>
                <a:gd name="T7" fmla="*/ 2147483647 h 406"/>
                <a:gd name="T8" fmla="*/ 2147483647 w 491"/>
                <a:gd name="T9" fmla="*/ 0 h 406"/>
                <a:gd name="T10" fmla="*/ 2147483647 w 491"/>
                <a:gd name="T11" fmla="*/ 2147483647 h 406"/>
                <a:gd name="T12" fmla="*/ 2147483647 w 491"/>
                <a:gd name="T13" fmla="*/ 2147483647 h 406"/>
                <a:gd name="T14" fmla="*/ 2147483647 w 491"/>
                <a:gd name="T15" fmla="*/ 2147483647 h 406"/>
                <a:gd name="T16" fmla="*/ 2147483647 w 491"/>
                <a:gd name="T17" fmla="*/ 2147483647 h 406"/>
                <a:gd name="T18" fmla="*/ 2147483647 w 491"/>
                <a:gd name="T19" fmla="*/ 2147483647 h 406"/>
                <a:gd name="T20" fmla="*/ 2147483647 w 491"/>
                <a:gd name="T21" fmla="*/ 2147483647 h 406"/>
                <a:gd name="T22" fmla="*/ 0 w 491"/>
                <a:gd name="T23" fmla="*/ 2147483647 h 406"/>
                <a:gd name="T24" fmla="*/ 2147483647 w 491"/>
                <a:gd name="T25" fmla="*/ 2147483647 h 406"/>
                <a:gd name="T26" fmla="*/ 2147483647 w 491"/>
                <a:gd name="T27" fmla="*/ 2147483647 h 406"/>
                <a:gd name="T28" fmla="*/ 2147483647 w 491"/>
                <a:gd name="T29" fmla="*/ 2147483647 h 406"/>
                <a:gd name="T30" fmla="*/ 2147483647 w 491"/>
                <a:gd name="T31" fmla="*/ 2147483647 h 406"/>
                <a:gd name="T32" fmla="*/ 2147483647 w 491"/>
                <a:gd name="T33" fmla="*/ 2147483647 h 406"/>
                <a:gd name="T34" fmla="*/ 2147483647 w 491"/>
                <a:gd name="T35" fmla="*/ 2147483647 h 406"/>
                <a:gd name="T36" fmla="*/ 2147483647 w 491"/>
                <a:gd name="T37" fmla="*/ 2147483647 h 406"/>
                <a:gd name="T38" fmla="*/ 2147483647 w 491"/>
                <a:gd name="T39" fmla="*/ 2147483647 h 4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91" h="406">
                  <a:moveTo>
                    <a:pt x="173" y="142"/>
                  </a:moveTo>
                  <a:cubicBezTo>
                    <a:pt x="300" y="15"/>
                    <a:pt x="300" y="15"/>
                    <a:pt x="300" y="15"/>
                  </a:cubicBezTo>
                  <a:cubicBezTo>
                    <a:pt x="383" y="98"/>
                    <a:pt x="383" y="98"/>
                    <a:pt x="383" y="98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91" y="94"/>
                    <a:pt x="491" y="94"/>
                    <a:pt x="491" y="94"/>
                  </a:cubicBezTo>
                  <a:cubicBezTo>
                    <a:pt x="491" y="260"/>
                    <a:pt x="491" y="260"/>
                    <a:pt x="491" y="260"/>
                  </a:cubicBezTo>
                  <a:cubicBezTo>
                    <a:pt x="491" y="340"/>
                    <a:pt x="425" y="406"/>
                    <a:pt x="344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" y="245"/>
                    <a:pt x="17" y="245"/>
                    <a:pt x="17" y="245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"/>
                    <a:pt x="32" y="1"/>
                    <a:pt x="32" y="1"/>
                  </a:cubicBezTo>
                  <a:lnTo>
                    <a:pt x="173" y="142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5" name="Oval 496"/>
            <p:cNvSpPr>
              <a:spLocks noChangeArrowheads="1"/>
            </p:cNvSpPr>
            <p:nvPr/>
          </p:nvSpPr>
          <p:spPr bwMode="auto">
            <a:xfrm>
              <a:off x="2252328" y="2715534"/>
              <a:ext cx="460176" cy="462170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6" name="Oval 497"/>
            <p:cNvSpPr>
              <a:spLocks noChangeArrowheads="1"/>
            </p:cNvSpPr>
            <p:nvPr/>
          </p:nvSpPr>
          <p:spPr bwMode="auto">
            <a:xfrm>
              <a:off x="2332127" y="2795334"/>
              <a:ext cx="301907" cy="301907"/>
            </a:xfrm>
            <a:prstGeom prst="ellipse">
              <a:avLst/>
            </a:pr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7" name="Oval 498"/>
            <p:cNvSpPr>
              <a:spLocks noChangeArrowheads="1"/>
            </p:cNvSpPr>
            <p:nvPr/>
          </p:nvSpPr>
          <p:spPr bwMode="auto">
            <a:xfrm>
              <a:off x="2343432" y="2806638"/>
              <a:ext cx="277967" cy="279962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8" name="Freeform 499"/>
            <p:cNvSpPr/>
            <p:nvPr/>
          </p:nvSpPr>
          <p:spPr bwMode="auto">
            <a:xfrm>
              <a:off x="2733118" y="2750114"/>
              <a:ext cx="81794" cy="400991"/>
            </a:xfrm>
            <a:custGeom>
              <a:avLst/>
              <a:gdLst>
                <a:gd name="T0" fmla="*/ 2147483647 w 52"/>
                <a:gd name="T1" fmla="*/ 2147483647 h 255"/>
                <a:gd name="T2" fmla="*/ 2147483647 w 52"/>
                <a:gd name="T3" fmla="*/ 2147483647 h 255"/>
                <a:gd name="T4" fmla="*/ 2147483647 w 52"/>
                <a:gd name="T5" fmla="*/ 2147483647 h 255"/>
                <a:gd name="T6" fmla="*/ 2147483647 w 52"/>
                <a:gd name="T7" fmla="*/ 2147483647 h 255"/>
                <a:gd name="T8" fmla="*/ 2147483647 w 52"/>
                <a:gd name="T9" fmla="*/ 0 h 255"/>
                <a:gd name="T10" fmla="*/ 0 w 52"/>
                <a:gd name="T11" fmla="*/ 2147483647 h 255"/>
                <a:gd name="T12" fmla="*/ 2147483647 w 52"/>
                <a:gd name="T13" fmla="*/ 2147483647 h 255"/>
                <a:gd name="T14" fmla="*/ 2147483647 w 52"/>
                <a:gd name="T15" fmla="*/ 2147483647 h 2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55">
                  <a:moveTo>
                    <a:pt x="16" y="237"/>
                  </a:moveTo>
                  <a:cubicBezTo>
                    <a:pt x="16" y="255"/>
                    <a:pt x="37" y="255"/>
                    <a:pt x="36" y="23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42" y="81"/>
                    <a:pt x="52" y="58"/>
                    <a:pt x="52" y="39"/>
                  </a:cubicBezTo>
                  <a:cubicBezTo>
                    <a:pt x="52" y="17"/>
                    <a:pt x="41" y="0"/>
                    <a:pt x="26" y="0"/>
                  </a:cubicBezTo>
                  <a:cubicBezTo>
                    <a:pt x="12" y="0"/>
                    <a:pt x="0" y="17"/>
                    <a:pt x="0" y="39"/>
                  </a:cubicBezTo>
                  <a:cubicBezTo>
                    <a:pt x="0" y="58"/>
                    <a:pt x="10" y="81"/>
                    <a:pt x="23" y="84"/>
                  </a:cubicBezTo>
                  <a:lnTo>
                    <a:pt x="16" y="237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9" name="Freeform 500"/>
            <p:cNvSpPr/>
            <p:nvPr/>
          </p:nvSpPr>
          <p:spPr bwMode="auto">
            <a:xfrm>
              <a:off x="2170534" y="2759424"/>
              <a:ext cx="59184" cy="391681"/>
            </a:xfrm>
            <a:custGeom>
              <a:avLst/>
              <a:gdLst>
                <a:gd name="T0" fmla="*/ 2147483647 w 38"/>
                <a:gd name="T1" fmla="*/ 2147483647 h 249"/>
                <a:gd name="T2" fmla="*/ 2147483647 w 38"/>
                <a:gd name="T3" fmla="*/ 2147483647 h 249"/>
                <a:gd name="T4" fmla="*/ 2147483647 w 38"/>
                <a:gd name="T5" fmla="*/ 2147483647 h 249"/>
                <a:gd name="T6" fmla="*/ 2147483647 w 38"/>
                <a:gd name="T7" fmla="*/ 2147483647 h 249"/>
                <a:gd name="T8" fmla="*/ 2147483647 w 38"/>
                <a:gd name="T9" fmla="*/ 2147483647 h 249"/>
                <a:gd name="T10" fmla="*/ 2147483647 w 38"/>
                <a:gd name="T11" fmla="*/ 2147483647 h 249"/>
                <a:gd name="T12" fmla="*/ 2147483647 w 38"/>
                <a:gd name="T13" fmla="*/ 2147483647 h 249"/>
                <a:gd name="T14" fmla="*/ 2147483647 w 38"/>
                <a:gd name="T15" fmla="*/ 2147483647 h 249"/>
                <a:gd name="T16" fmla="*/ 2147483647 w 38"/>
                <a:gd name="T17" fmla="*/ 2147483647 h 249"/>
                <a:gd name="T18" fmla="*/ 2147483647 w 38"/>
                <a:gd name="T19" fmla="*/ 2147483647 h 249"/>
                <a:gd name="T20" fmla="*/ 2147483647 w 38"/>
                <a:gd name="T21" fmla="*/ 2147483647 h 249"/>
                <a:gd name="T22" fmla="*/ 2147483647 w 38"/>
                <a:gd name="T23" fmla="*/ 2147483647 h 249"/>
                <a:gd name="T24" fmla="*/ 2147483647 w 38"/>
                <a:gd name="T25" fmla="*/ 2147483647 h 249"/>
                <a:gd name="T26" fmla="*/ 2147483647 w 38"/>
                <a:gd name="T27" fmla="*/ 2147483647 h 249"/>
                <a:gd name="T28" fmla="*/ 2147483647 w 38"/>
                <a:gd name="T29" fmla="*/ 2147483647 h 249"/>
                <a:gd name="T30" fmla="*/ 2147483647 w 38"/>
                <a:gd name="T31" fmla="*/ 2147483647 h 249"/>
                <a:gd name="T32" fmla="*/ 2147483647 w 38"/>
                <a:gd name="T33" fmla="*/ 2147483647 h 249"/>
                <a:gd name="T34" fmla="*/ 2147483647 w 38"/>
                <a:gd name="T35" fmla="*/ 2147483647 h 249"/>
                <a:gd name="T36" fmla="*/ 2147483647 w 38"/>
                <a:gd name="T37" fmla="*/ 2147483647 h 249"/>
                <a:gd name="T38" fmla="*/ 2147483647 w 38"/>
                <a:gd name="T39" fmla="*/ 2147483647 h 249"/>
                <a:gd name="T40" fmla="*/ 2147483647 w 38"/>
                <a:gd name="T41" fmla="*/ 2147483647 h 2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249">
                  <a:moveTo>
                    <a:pt x="9" y="231"/>
                  </a:moveTo>
                  <a:cubicBezTo>
                    <a:pt x="8" y="249"/>
                    <a:pt x="30" y="249"/>
                    <a:pt x="29" y="231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31" y="75"/>
                    <a:pt x="36" y="60"/>
                    <a:pt x="37" y="54"/>
                  </a:cubicBezTo>
                  <a:cubicBezTo>
                    <a:pt x="38" y="48"/>
                    <a:pt x="37" y="14"/>
                    <a:pt x="35" y="4"/>
                  </a:cubicBezTo>
                  <a:cubicBezTo>
                    <a:pt x="35" y="0"/>
                    <a:pt x="33" y="0"/>
                    <a:pt x="33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51"/>
                    <a:pt x="28" y="50"/>
                    <a:pt x="27" y="4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0"/>
                    <a:pt x="22" y="0"/>
                    <a:pt x="22" y="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51"/>
                    <a:pt x="18" y="50"/>
                    <a:pt x="18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0"/>
                    <a:pt x="13" y="0"/>
                    <a:pt x="13" y="4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50"/>
                    <a:pt x="8" y="51"/>
                    <a:pt x="8" y="4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0"/>
                    <a:pt x="3" y="0"/>
                    <a:pt x="3" y="4"/>
                  </a:cubicBezTo>
                  <a:cubicBezTo>
                    <a:pt x="1" y="14"/>
                    <a:pt x="0" y="48"/>
                    <a:pt x="1" y="54"/>
                  </a:cubicBezTo>
                  <a:cubicBezTo>
                    <a:pt x="2" y="60"/>
                    <a:pt x="7" y="75"/>
                    <a:pt x="16" y="78"/>
                  </a:cubicBezTo>
                  <a:lnTo>
                    <a:pt x="9" y="231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100" name="Freeform 501"/>
            <p:cNvSpPr/>
            <p:nvPr/>
          </p:nvSpPr>
          <p:spPr bwMode="auto">
            <a:xfrm>
              <a:off x="2360722" y="2825258"/>
              <a:ext cx="218118" cy="206148"/>
            </a:xfrm>
            <a:custGeom>
              <a:avLst/>
              <a:gdLst>
                <a:gd name="T0" fmla="*/ 2147483647 w 139"/>
                <a:gd name="T1" fmla="*/ 0 h 131"/>
                <a:gd name="T2" fmla="*/ 2147483647 w 139"/>
                <a:gd name="T3" fmla="*/ 2147483647 h 131"/>
                <a:gd name="T4" fmla="*/ 2147483647 w 139"/>
                <a:gd name="T5" fmla="*/ 2147483647 h 131"/>
                <a:gd name="T6" fmla="*/ 2147483647 w 139"/>
                <a:gd name="T7" fmla="*/ 2147483647 h 131"/>
                <a:gd name="T8" fmla="*/ 2147483647 w 139"/>
                <a:gd name="T9" fmla="*/ 2147483647 h 131"/>
                <a:gd name="T10" fmla="*/ 0 w 139"/>
                <a:gd name="T11" fmla="*/ 2147483647 h 131"/>
                <a:gd name="T12" fmla="*/ 2147483647 w 139"/>
                <a:gd name="T13" fmla="*/ 0 h 1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131">
                  <a:moveTo>
                    <a:pt x="78" y="0"/>
                  </a:moveTo>
                  <a:cubicBezTo>
                    <a:pt x="103" y="0"/>
                    <a:pt x="125" y="12"/>
                    <a:pt x="139" y="30"/>
                  </a:cubicBezTo>
                  <a:cubicBezTo>
                    <a:pt x="125" y="15"/>
                    <a:pt x="105" y="7"/>
                    <a:pt x="84" y="7"/>
                  </a:cubicBezTo>
                  <a:cubicBezTo>
                    <a:pt x="41" y="7"/>
                    <a:pt x="6" y="41"/>
                    <a:pt x="6" y="84"/>
                  </a:cubicBezTo>
                  <a:cubicBezTo>
                    <a:pt x="6" y="102"/>
                    <a:pt x="12" y="118"/>
                    <a:pt x="22" y="131"/>
                  </a:cubicBezTo>
                  <a:cubicBezTo>
                    <a:pt x="9" y="117"/>
                    <a:pt x="0" y="98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8" name="组合 276"/>
          <p:cNvGrpSpPr/>
          <p:nvPr/>
        </p:nvGrpSpPr>
        <p:grpSpPr bwMode="auto">
          <a:xfrm>
            <a:off x="1133475" y="3007360"/>
            <a:ext cx="915988" cy="914400"/>
            <a:chOff x="7957837" y="4705484"/>
            <a:chExt cx="915076" cy="915076"/>
          </a:xfrm>
        </p:grpSpPr>
        <p:sp>
          <p:nvSpPr>
            <p:cNvPr id="33853" name="Freeform 80"/>
            <p:cNvSpPr/>
            <p:nvPr/>
          </p:nvSpPr>
          <p:spPr bwMode="auto">
            <a:xfrm>
              <a:off x="795783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4" name="Freeform 202"/>
            <p:cNvSpPr/>
            <p:nvPr/>
          </p:nvSpPr>
          <p:spPr bwMode="auto">
            <a:xfrm>
              <a:off x="8134841" y="4974886"/>
              <a:ext cx="558842" cy="375159"/>
            </a:xfrm>
            <a:custGeom>
              <a:avLst/>
              <a:gdLst>
                <a:gd name="T0" fmla="*/ 2147483647 w 321"/>
                <a:gd name="T1" fmla="*/ 2147483647 h 216"/>
                <a:gd name="T2" fmla="*/ 2147483647 w 321"/>
                <a:gd name="T3" fmla="*/ 2147483647 h 216"/>
                <a:gd name="T4" fmla="*/ 2147483647 w 321"/>
                <a:gd name="T5" fmla="*/ 2147483647 h 216"/>
                <a:gd name="T6" fmla="*/ 0 w 321"/>
                <a:gd name="T7" fmla="*/ 2147483647 h 216"/>
                <a:gd name="T8" fmla="*/ 0 w 321"/>
                <a:gd name="T9" fmla="*/ 2147483647 h 216"/>
                <a:gd name="T10" fmla="*/ 2147483647 w 321"/>
                <a:gd name="T11" fmla="*/ 0 h 216"/>
                <a:gd name="T12" fmla="*/ 2147483647 w 321"/>
                <a:gd name="T13" fmla="*/ 0 h 216"/>
                <a:gd name="T14" fmla="*/ 2147483647 w 321"/>
                <a:gd name="T15" fmla="*/ 2147483647 h 216"/>
                <a:gd name="T16" fmla="*/ 2147483647 w 321"/>
                <a:gd name="T17" fmla="*/ 2147483647 h 2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1" h="216">
                  <a:moveTo>
                    <a:pt x="321" y="192"/>
                  </a:moveTo>
                  <a:cubicBezTo>
                    <a:pt x="321" y="206"/>
                    <a:pt x="311" y="216"/>
                    <a:pt x="298" y="216"/>
                  </a:cubicBezTo>
                  <a:cubicBezTo>
                    <a:pt x="24" y="216"/>
                    <a:pt x="24" y="216"/>
                    <a:pt x="24" y="216"/>
                  </a:cubicBezTo>
                  <a:cubicBezTo>
                    <a:pt x="10" y="216"/>
                    <a:pt x="0" y="206"/>
                    <a:pt x="0" y="19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311" y="0"/>
                    <a:pt x="321" y="11"/>
                    <a:pt x="321" y="24"/>
                  </a:cubicBezTo>
                  <a:lnTo>
                    <a:pt x="321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5" name="Oval 203"/>
            <p:cNvSpPr>
              <a:spLocks noChangeArrowheads="1"/>
            </p:cNvSpPr>
            <p:nvPr/>
          </p:nvSpPr>
          <p:spPr bwMode="auto">
            <a:xfrm>
              <a:off x="8218333" y="5130738"/>
              <a:ext cx="79040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6" name="Oval 204"/>
            <p:cNvSpPr>
              <a:spLocks noChangeArrowheads="1"/>
            </p:cNvSpPr>
            <p:nvPr/>
          </p:nvSpPr>
          <p:spPr bwMode="auto">
            <a:xfrm>
              <a:off x="8532265" y="5130738"/>
              <a:ext cx="77926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7" name="Rectangle 205"/>
            <p:cNvSpPr>
              <a:spLocks noChangeArrowheads="1"/>
            </p:cNvSpPr>
            <p:nvPr/>
          </p:nvSpPr>
          <p:spPr bwMode="auto">
            <a:xfrm>
              <a:off x="8353034" y="5142984"/>
              <a:ext cx="123569" cy="54549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8" name="Freeform 206"/>
            <p:cNvSpPr/>
            <p:nvPr/>
          </p:nvSpPr>
          <p:spPr bwMode="auto">
            <a:xfrm>
              <a:off x="8272882" y="4974886"/>
              <a:ext cx="283874" cy="76813"/>
            </a:xfrm>
            <a:custGeom>
              <a:avLst/>
              <a:gdLst>
                <a:gd name="T0" fmla="*/ 2147483647 w 255"/>
                <a:gd name="T1" fmla="*/ 0 h 69"/>
                <a:gd name="T2" fmla="*/ 2147483647 w 255"/>
                <a:gd name="T3" fmla="*/ 2147483647 h 69"/>
                <a:gd name="T4" fmla="*/ 2147483647 w 255"/>
                <a:gd name="T5" fmla="*/ 2147483647 h 69"/>
                <a:gd name="T6" fmla="*/ 2147483647 w 255"/>
                <a:gd name="T7" fmla="*/ 0 h 69"/>
                <a:gd name="T8" fmla="*/ 0 w 255"/>
                <a:gd name="T9" fmla="*/ 0 h 69"/>
                <a:gd name="T10" fmla="*/ 2147483647 w 255"/>
                <a:gd name="T11" fmla="*/ 2147483647 h 69"/>
                <a:gd name="T12" fmla="*/ 2147483647 w 255"/>
                <a:gd name="T13" fmla="*/ 2147483647 h 69"/>
                <a:gd name="T14" fmla="*/ 2147483647 w 255"/>
                <a:gd name="T15" fmla="*/ 0 h 69"/>
                <a:gd name="T16" fmla="*/ 2147483647 w 255"/>
                <a:gd name="T17" fmla="*/ 0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5" h="69">
                  <a:moveTo>
                    <a:pt x="230" y="0"/>
                  </a:moveTo>
                  <a:lnTo>
                    <a:pt x="195" y="50"/>
                  </a:lnTo>
                  <a:lnTo>
                    <a:pt x="59" y="5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47" y="69"/>
                  </a:lnTo>
                  <a:lnTo>
                    <a:pt x="208" y="69"/>
                  </a:lnTo>
                  <a:lnTo>
                    <a:pt x="255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9" name="Freeform 207"/>
            <p:cNvSpPr/>
            <p:nvPr/>
          </p:nvSpPr>
          <p:spPr bwMode="auto">
            <a:xfrm>
              <a:off x="7957837" y="5016076"/>
              <a:ext cx="695769" cy="604484"/>
            </a:xfrm>
            <a:custGeom>
              <a:avLst/>
              <a:gdLst>
                <a:gd name="T0" fmla="*/ 2147483647 w 400"/>
                <a:gd name="T1" fmla="*/ 2147483647 h 347"/>
                <a:gd name="T2" fmla="*/ 2147483647 w 400"/>
                <a:gd name="T3" fmla="*/ 0 h 347"/>
                <a:gd name="T4" fmla="*/ 0 w 400"/>
                <a:gd name="T5" fmla="*/ 2147483647 h 347"/>
                <a:gd name="T6" fmla="*/ 0 w 400"/>
                <a:gd name="T7" fmla="*/ 2147483647 h 347"/>
                <a:gd name="T8" fmla="*/ 2147483647 w 400"/>
                <a:gd name="T9" fmla="*/ 2147483647 h 347"/>
                <a:gd name="T10" fmla="*/ 2147483647 w 400"/>
                <a:gd name="T11" fmla="*/ 2147483647 h 347"/>
                <a:gd name="T12" fmla="*/ 2147483647 w 400"/>
                <a:gd name="T13" fmla="*/ 2147483647 h 347"/>
                <a:gd name="T14" fmla="*/ 2147483647 w 400"/>
                <a:gd name="T15" fmla="*/ 2147483647 h 347"/>
                <a:gd name="T16" fmla="*/ 2147483647 w 400"/>
                <a:gd name="T17" fmla="*/ 2147483647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0" h="347">
                  <a:moveTo>
                    <a:pt x="102" y="168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12"/>
                    <a:pt x="35" y="347"/>
                    <a:pt x="79" y="347"/>
                  </a:cubicBezTo>
                  <a:cubicBezTo>
                    <a:pt x="268" y="347"/>
                    <a:pt x="268" y="347"/>
                    <a:pt x="268" y="347"/>
                  </a:cubicBezTo>
                  <a:cubicBezTo>
                    <a:pt x="400" y="192"/>
                    <a:pt x="400" y="192"/>
                    <a:pt x="400" y="192"/>
                  </a:cubicBezTo>
                  <a:cubicBezTo>
                    <a:pt x="126" y="192"/>
                    <a:pt x="126" y="192"/>
                    <a:pt x="126" y="192"/>
                  </a:cubicBezTo>
                  <a:cubicBezTo>
                    <a:pt x="112" y="192"/>
                    <a:pt x="102" y="182"/>
                    <a:pt x="102" y="168"/>
                  </a:cubicBez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2" name="组合 84"/>
          <p:cNvGrpSpPr/>
          <p:nvPr/>
        </p:nvGrpSpPr>
        <p:grpSpPr bwMode="auto">
          <a:xfrm>
            <a:off x="1154113" y="4376103"/>
            <a:ext cx="914400" cy="914400"/>
            <a:chOff x="9215788" y="2487563"/>
            <a:chExt cx="915076" cy="915076"/>
          </a:xfrm>
        </p:grpSpPr>
        <p:sp>
          <p:nvSpPr>
            <p:cNvPr id="34031" name="Freeform 75"/>
            <p:cNvSpPr/>
            <p:nvPr/>
          </p:nvSpPr>
          <p:spPr bwMode="auto">
            <a:xfrm>
              <a:off x="9215788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2" name="Freeform 76"/>
            <p:cNvSpPr/>
            <p:nvPr/>
          </p:nvSpPr>
          <p:spPr bwMode="auto">
            <a:xfrm>
              <a:off x="9215788" y="2720228"/>
              <a:ext cx="739186" cy="682411"/>
            </a:xfrm>
            <a:custGeom>
              <a:avLst/>
              <a:gdLst>
                <a:gd name="T0" fmla="*/ 2147483647 w 425"/>
                <a:gd name="T1" fmla="*/ 2147483647 h 392"/>
                <a:gd name="T2" fmla="*/ 2147483647 w 425"/>
                <a:gd name="T3" fmla="*/ 2147483647 h 392"/>
                <a:gd name="T4" fmla="*/ 0 w 425"/>
                <a:gd name="T5" fmla="*/ 2147483647 h 392"/>
                <a:gd name="T6" fmla="*/ 0 w 425"/>
                <a:gd name="T7" fmla="*/ 2147483647 h 392"/>
                <a:gd name="T8" fmla="*/ 2147483647 w 425"/>
                <a:gd name="T9" fmla="*/ 0 h 392"/>
                <a:gd name="T10" fmla="*/ 2147483647 w 425"/>
                <a:gd name="T11" fmla="*/ 2147483647 h 392"/>
                <a:gd name="T12" fmla="*/ 2147483647 w 425"/>
                <a:gd name="T13" fmla="*/ 2147483647 h 392"/>
                <a:gd name="T14" fmla="*/ 2147483647 w 425"/>
                <a:gd name="T15" fmla="*/ 2147483647 h 3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5" h="392">
                  <a:moveTo>
                    <a:pt x="291" y="392"/>
                  </a:moveTo>
                  <a:cubicBezTo>
                    <a:pt x="79" y="392"/>
                    <a:pt x="79" y="392"/>
                    <a:pt x="79" y="392"/>
                  </a:cubicBezTo>
                  <a:cubicBezTo>
                    <a:pt x="35" y="392"/>
                    <a:pt x="0" y="356"/>
                    <a:pt x="0" y="31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425" y="258"/>
                    <a:pt x="425" y="258"/>
                    <a:pt x="425" y="258"/>
                  </a:cubicBezTo>
                  <a:lnTo>
                    <a:pt x="291" y="392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3" name="Freeform 108"/>
            <p:cNvSpPr/>
            <p:nvPr/>
          </p:nvSpPr>
          <p:spPr bwMode="auto">
            <a:xfrm>
              <a:off x="9391679" y="2720228"/>
              <a:ext cx="488709" cy="372932"/>
            </a:xfrm>
            <a:custGeom>
              <a:avLst/>
              <a:gdLst>
                <a:gd name="T0" fmla="*/ 2147483647 w 439"/>
                <a:gd name="T1" fmla="*/ 0 h 335"/>
                <a:gd name="T2" fmla="*/ 0 w 439"/>
                <a:gd name="T3" fmla="*/ 0 h 335"/>
                <a:gd name="T4" fmla="*/ 0 w 439"/>
                <a:gd name="T5" fmla="*/ 2147483647 h 335"/>
                <a:gd name="T6" fmla="*/ 2147483647 w 439"/>
                <a:gd name="T7" fmla="*/ 2147483647 h 335"/>
                <a:gd name="T8" fmla="*/ 2147483647 w 439"/>
                <a:gd name="T9" fmla="*/ 2147483647 h 335"/>
                <a:gd name="T10" fmla="*/ 2147483647 w 439"/>
                <a:gd name="T11" fmla="*/ 0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9" h="335">
                  <a:moveTo>
                    <a:pt x="344" y="0"/>
                  </a:moveTo>
                  <a:lnTo>
                    <a:pt x="0" y="0"/>
                  </a:lnTo>
                  <a:lnTo>
                    <a:pt x="0" y="335"/>
                  </a:lnTo>
                  <a:lnTo>
                    <a:pt x="439" y="335"/>
                  </a:lnTo>
                  <a:lnTo>
                    <a:pt x="439" y="94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4" name="Freeform 109"/>
            <p:cNvSpPr/>
            <p:nvPr/>
          </p:nvSpPr>
          <p:spPr bwMode="auto">
            <a:xfrm>
              <a:off x="9391679" y="2824872"/>
              <a:ext cx="526558" cy="308365"/>
            </a:xfrm>
            <a:custGeom>
              <a:avLst/>
              <a:gdLst>
                <a:gd name="T0" fmla="*/ 2147483647 w 473"/>
                <a:gd name="T1" fmla="*/ 0 h 277"/>
                <a:gd name="T2" fmla="*/ 2147483647 w 473"/>
                <a:gd name="T3" fmla="*/ 2147483647 h 277"/>
                <a:gd name="T4" fmla="*/ 0 w 473"/>
                <a:gd name="T5" fmla="*/ 2147483647 h 277"/>
                <a:gd name="T6" fmla="*/ 0 w 473"/>
                <a:gd name="T7" fmla="*/ 2147483647 h 277"/>
                <a:gd name="T8" fmla="*/ 2147483647 w 473"/>
                <a:gd name="T9" fmla="*/ 2147483647 h 277"/>
                <a:gd name="T10" fmla="*/ 2147483647 w 473"/>
                <a:gd name="T11" fmla="*/ 2147483647 h 277"/>
                <a:gd name="T12" fmla="*/ 2147483647 w 473"/>
                <a:gd name="T13" fmla="*/ 2147483647 h 277"/>
                <a:gd name="T14" fmla="*/ 2147483647 w 473"/>
                <a:gd name="T15" fmla="*/ 0 h 277"/>
                <a:gd name="T16" fmla="*/ 2147483647 w 473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3" h="277">
                  <a:moveTo>
                    <a:pt x="458" y="0"/>
                  </a:moveTo>
                  <a:lnTo>
                    <a:pt x="458" y="259"/>
                  </a:lnTo>
                  <a:lnTo>
                    <a:pt x="0" y="259"/>
                  </a:lnTo>
                  <a:lnTo>
                    <a:pt x="0" y="277"/>
                  </a:lnTo>
                  <a:lnTo>
                    <a:pt x="458" y="277"/>
                  </a:lnTo>
                  <a:lnTo>
                    <a:pt x="461" y="277"/>
                  </a:lnTo>
                  <a:lnTo>
                    <a:pt x="473" y="277"/>
                  </a:lnTo>
                  <a:lnTo>
                    <a:pt x="473" y="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5" name="Freeform 110"/>
            <p:cNvSpPr/>
            <p:nvPr/>
          </p:nvSpPr>
          <p:spPr bwMode="auto">
            <a:xfrm>
              <a:off x="9391679" y="2824872"/>
              <a:ext cx="563295" cy="343989"/>
            </a:xfrm>
            <a:custGeom>
              <a:avLst/>
              <a:gdLst>
                <a:gd name="T0" fmla="*/ 2147483647 w 506"/>
                <a:gd name="T1" fmla="*/ 0 h 309"/>
                <a:gd name="T2" fmla="*/ 2147483647 w 506"/>
                <a:gd name="T3" fmla="*/ 2147483647 h 309"/>
                <a:gd name="T4" fmla="*/ 0 w 506"/>
                <a:gd name="T5" fmla="*/ 2147483647 h 309"/>
                <a:gd name="T6" fmla="*/ 0 w 506"/>
                <a:gd name="T7" fmla="*/ 2147483647 h 309"/>
                <a:gd name="T8" fmla="*/ 2147483647 w 506"/>
                <a:gd name="T9" fmla="*/ 2147483647 h 309"/>
                <a:gd name="T10" fmla="*/ 2147483647 w 506"/>
                <a:gd name="T11" fmla="*/ 2147483647 h 309"/>
                <a:gd name="T12" fmla="*/ 2147483647 w 506"/>
                <a:gd name="T13" fmla="*/ 2147483647 h 309"/>
                <a:gd name="T14" fmla="*/ 2147483647 w 506"/>
                <a:gd name="T15" fmla="*/ 0 h 309"/>
                <a:gd name="T16" fmla="*/ 2147483647 w 506"/>
                <a:gd name="T17" fmla="*/ 0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06" h="309">
                  <a:moveTo>
                    <a:pt x="490" y="0"/>
                  </a:moveTo>
                  <a:lnTo>
                    <a:pt x="490" y="292"/>
                  </a:lnTo>
                  <a:lnTo>
                    <a:pt x="0" y="292"/>
                  </a:lnTo>
                  <a:lnTo>
                    <a:pt x="0" y="309"/>
                  </a:lnTo>
                  <a:lnTo>
                    <a:pt x="490" y="309"/>
                  </a:lnTo>
                  <a:lnTo>
                    <a:pt x="494" y="309"/>
                  </a:lnTo>
                  <a:lnTo>
                    <a:pt x="506" y="309"/>
                  </a:lnTo>
                  <a:lnTo>
                    <a:pt x="506" y="0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8" name="组合 35"/>
          <p:cNvGrpSpPr/>
          <p:nvPr/>
        </p:nvGrpSpPr>
        <p:grpSpPr bwMode="auto">
          <a:xfrm>
            <a:off x="10374948" y="4502468"/>
            <a:ext cx="903287" cy="901700"/>
            <a:chOff x="3167358" y="2495422"/>
            <a:chExt cx="902396" cy="902396"/>
          </a:xfrm>
        </p:grpSpPr>
        <p:sp>
          <p:nvSpPr>
            <p:cNvPr id="34068" name="Freeform 470"/>
            <p:cNvSpPr/>
            <p:nvPr/>
          </p:nvSpPr>
          <p:spPr bwMode="auto">
            <a:xfrm>
              <a:off x="3167358" y="2495422"/>
              <a:ext cx="902396" cy="902396"/>
            </a:xfrm>
            <a:custGeom>
              <a:avLst/>
              <a:gdLst>
                <a:gd name="T0" fmla="*/ 2147483647 w 574"/>
                <a:gd name="T1" fmla="*/ 0 h 574"/>
                <a:gd name="T2" fmla="*/ 2147483647 w 574"/>
                <a:gd name="T3" fmla="*/ 0 h 574"/>
                <a:gd name="T4" fmla="*/ 2147483647 w 574"/>
                <a:gd name="T5" fmla="*/ 2147483647 h 574"/>
                <a:gd name="T6" fmla="*/ 2147483647 w 574"/>
                <a:gd name="T7" fmla="*/ 2147483647 h 574"/>
                <a:gd name="T8" fmla="*/ 2147483647 w 574"/>
                <a:gd name="T9" fmla="*/ 2147483647 h 574"/>
                <a:gd name="T10" fmla="*/ 2147483647 w 574"/>
                <a:gd name="T11" fmla="*/ 2147483647 h 574"/>
                <a:gd name="T12" fmla="*/ 0 w 574"/>
                <a:gd name="T13" fmla="*/ 2147483647 h 574"/>
                <a:gd name="T14" fmla="*/ 0 w 574"/>
                <a:gd name="T15" fmla="*/ 2147483647 h 574"/>
                <a:gd name="T16" fmla="*/ 2147483647 w 574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4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8" y="0"/>
                    <a:pt x="574" y="66"/>
                    <a:pt x="574" y="146"/>
                  </a:cubicBezTo>
                  <a:cubicBezTo>
                    <a:pt x="574" y="428"/>
                    <a:pt x="574" y="428"/>
                    <a:pt x="574" y="428"/>
                  </a:cubicBezTo>
                  <a:cubicBezTo>
                    <a:pt x="574" y="508"/>
                    <a:pt x="508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9" name="Freeform 471"/>
            <p:cNvSpPr/>
            <p:nvPr/>
          </p:nvSpPr>
          <p:spPr bwMode="auto">
            <a:xfrm>
              <a:off x="3430031" y="2666325"/>
              <a:ext cx="639723" cy="731493"/>
            </a:xfrm>
            <a:custGeom>
              <a:avLst/>
              <a:gdLst>
                <a:gd name="T0" fmla="*/ 2147483647 w 407"/>
                <a:gd name="T1" fmla="*/ 2147483647 h 465"/>
                <a:gd name="T2" fmla="*/ 2147483647 w 407"/>
                <a:gd name="T3" fmla="*/ 2147483647 h 465"/>
                <a:gd name="T4" fmla="*/ 2147483647 w 407"/>
                <a:gd name="T5" fmla="*/ 0 h 465"/>
                <a:gd name="T6" fmla="*/ 2147483647 w 407"/>
                <a:gd name="T7" fmla="*/ 2147483647 h 465"/>
                <a:gd name="T8" fmla="*/ 2147483647 w 407"/>
                <a:gd name="T9" fmla="*/ 2147483647 h 465"/>
                <a:gd name="T10" fmla="*/ 2147483647 w 407"/>
                <a:gd name="T11" fmla="*/ 2147483647 h 465"/>
                <a:gd name="T12" fmla="*/ 2147483647 w 407"/>
                <a:gd name="T13" fmla="*/ 2147483647 h 465"/>
                <a:gd name="T14" fmla="*/ 2147483647 w 407"/>
                <a:gd name="T15" fmla="*/ 2147483647 h 465"/>
                <a:gd name="T16" fmla="*/ 2147483647 w 407"/>
                <a:gd name="T17" fmla="*/ 2147483647 h 465"/>
                <a:gd name="T18" fmla="*/ 0 w 407"/>
                <a:gd name="T19" fmla="*/ 2147483647 h 465"/>
                <a:gd name="T20" fmla="*/ 2147483647 w 407"/>
                <a:gd name="T21" fmla="*/ 2147483647 h 465"/>
                <a:gd name="T22" fmla="*/ 2147483647 w 407"/>
                <a:gd name="T23" fmla="*/ 2147483647 h 465"/>
                <a:gd name="T24" fmla="*/ 2147483647 w 407"/>
                <a:gd name="T25" fmla="*/ 2147483647 h 465"/>
                <a:gd name="T26" fmla="*/ 2147483647 w 407"/>
                <a:gd name="T27" fmla="*/ 2147483647 h 465"/>
                <a:gd name="T28" fmla="*/ 2147483647 w 407"/>
                <a:gd name="T29" fmla="*/ 2147483647 h 4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7" h="465">
                  <a:moveTo>
                    <a:pt x="129" y="20"/>
                  </a:moveTo>
                  <a:cubicBezTo>
                    <a:pt x="147" y="38"/>
                    <a:pt x="147" y="38"/>
                    <a:pt x="147" y="38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407" y="213"/>
                    <a:pt x="407" y="213"/>
                    <a:pt x="407" y="213"/>
                  </a:cubicBezTo>
                  <a:cubicBezTo>
                    <a:pt x="407" y="319"/>
                    <a:pt x="407" y="319"/>
                    <a:pt x="407" y="319"/>
                  </a:cubicBezTo>
                  <a:cubicBezTo>
                    <a:pt x="407" y="399"/>
                    <a:pt x="341" y="465"/>
                    <a:pt x="261" y="465"/>
                  </a:cubicBezTo>
                  <a:cubicBezTo>
                    <a:pt x="146" y="465"/>
                    <a:pt x="146" y="465"/>
                    <a:pt x="146" y="465"/>
                  </a:cubicBezTo>
                  <a:cubicBezTo>
                    <a:pt x="39" y="359"/>
                    <a:pt x="39" y="359"/>
                    <a:pt x="39" y="359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83" y="29"/>
                    <a:pt x="83" y="29"/>
                    <a:pt x="83" y="29"/>
                  </a:cubicBezTo>
                  <a:lnTo>
                    <a:pt x="129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0" name="Freeform 472"/>
            <p:cNvSpPr/>
            <p:nvPr/>
          </p:nvSpPr>
          <p:spPr bwMode="auto">
            <a:xfrm>
              <a:off x="3591624" y="2653690"/>
              <a:ext cx="363752" cy="432910"/>
            </a:xfrm>
            <a:custGeom>
              <a:avLst/>
              <a:gdLst>
                <a:gd name="T0" fmla="*/ 0 w 231"/>
                <a:gd name="T1" fmla="*/ 2147483647 h 275"/>
                <a:gd name="T2" fmla="*/ 2147483647 w 231"/>
                <a:gd name="T3" fmla="*/ 2147483647 h 275"/>
                <a:gd name="T4" fmla="*/ 2147483647 w 231"/>
                <a:gd name="T5" fmla="*/ 2147483647 h 275"/>
                <a:gd name="T6" fmla="*/ 2147483647 w 231"/>
                <a:gd name="T7" fmla="*/ 2147483647 h 275"/>
                <a:gd name="T8" fmla="*/ 2147483647 w 231"/>
                <a:gd name="T9" fmla="*/ 2147483647 h 275"/>
                <a:gd name="T10" fmla="*/ 2147483647 w 231"/>
                <a:gd name="T11" fmla="*/ 2147483647 h 275"/>
                <a:gd name="T12" fmla="*/ 2147483647 w 231"/>
                <a:gd name="T13" fmla="*/ 2147483647 h 275"/>
                <a:gd name="T14" fmla="*/ 2147483647 w 231"/>
                <a:gd name="T15" fmla="*/ 2147483647 h 275"/>
                <a:gd name="T16" fmla="*/ 2147483647 w 231"/>
                <a:gd name="T17" fmla="*/ 2147483647 h 275"/>
                <a:gd name="T18" fmla="*/ 2147483647 w 231"/>
                <a:gd name="T19" fmla="*/ 2147483647 h 275"/>
                <a:gd name="T20" fmla="*/ 2147483647 w 231"/>
                <a:gd name="T21" fmla="*/ 2147483647 h 275"/>
                <a:gd name="T22" fmla="*/ 2147483647 w 231"/>
                <a:gd name="T23" fmla="*/ 2147483647 h 275"/>
                <a:gd name="T24" fmla="*/ 2147483647 w 231"/>
                <a:gd name="T25" fmla="*/ 2147483647 h 275"/>
                <a:gd name="T26" fmla="*/ 2147483647 w 231"/>
                <a:gd name="T27" fmla="*/ 2147483647 h 275"/>
                <a:gd name="T28" fmla="*/ 2147483647 w 231"/>
                <a:gd name="T29" fmla="*/ 2147483647 h 275"/>
                <a:gd name="T30" fmla="*/ 2147483647 w 231"/>
                <a:gd name="T31" fmla="*/ 2147483647 h 275"/>
                <a:gd name="T32" fmla="*/ 2147483647 w 231"/>
                <a:gd name="T33" fmla="*/ 2147483647 h 275"/>
                <a:gd name="T34" fmla="*/ 2147483647 w 231"/>
                <a:gd name="T35" fmla="*/ 2147483647 h 275"/>
                <a:gd name="T36" fmla="*/ 2147483647 w 231"/>
                <a:gd name="T37" fmla="*/ 2147483647 h 275"/>
                <a:gd name="T38" fmla="*/ 2147483647 w 231"/>
                <a:gd name="T39" fmla="*/ 2147483647 h 275"/>
                <a:gd name="T40" fmla="*/ 2147483647 w 231"/>
                <a:gd name="T41" fmla="*/ 2147483647 h 275"/>
                <a:gd name="T42" fmla="*/ 2147483647 w 231"/>
                <a:gd name="T43" fmla="*/ 2147483647 h 275"/>
                <a:gd name="T44" fmla="*/ 2147483647 w 231"/>
                <a:gd name="T45" fmla="*/ 2147483647 h 275"/>
                <a:gd name="T46" fmla="*/ 2147483647 w 231"/>
                <a:gd name="T47" fmla="*/ 2147483647 h 275"/>
                <a:gd name="T48" fmla="*/ 2147483647 w 231"/>
                <a:gd name="T49" fmla="*/ 2147483647 h 275"/>
                <a:gd name="T50" fmla="*/ 2147483647 w 231"/>
                <a:gd name="T51" fmla="*/ 2147483647 h 275"/>
                <a:gd name="T52" fmla="*/ 2147483647 w 231"/>
                <a:gd name="T53" fmla="*/ 2147483647 h 275"/>
                <a:gd name="T54" fmla="*/ 2147483647 w 231"/>
                <a:gd name="T55" fmla="*/ 2147483647 h 275"/>
                <a:gd name="T56" fmla="*/ 2147483647 w 231"/>
                <a:gd name="T57" fmla="*/ 2147483647 h 275"/>
                <a:gd name="T58" fmla="*/ 2147483647 w 231"/>
                <a:gd name="T59" fmla="*/ 2147483647 h 275"/>
                <a:gd name="T60" fmla="*/ 0 w 231"/>
                <a:gd name="T61" fmla="*/ 2147483647 h 2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31" h="275">
                  <a:moveTo>
                    <a:pt x="0" y="58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72" y="0"/>
                    <a:pt x="86" y="1"/>
                    <a:pt x="94" y="1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31" y="181"/>
                    <a:pt x="229" y="195"/>
                    <a:pt x="219" y="203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0" y="275"/>
                    <a:pt x="116" y="273"/>
                    <a:pt x="108" y="264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8" y="126"/>
                    <a:pt x="48" y="12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54" y="119"/>
                    <a:pt x="59" y="112"/>
                    <a:pt x="62" y="105"/>
                  </a:cubicBezTo>
                  <a:cubicBezTo>
                    <a:pt x="65" y="97"/>
                    <a:pt x="67" y="89"/>
                    <a:pt x="67" y="81"/>
                  </a:cubicBezTo>
                  <a:cubicBezTo>
                    <a:pt x="71" y="74"/>
                    <a:pt x="70" y="65"/>
                    <a:pt x="65" y="59"/>
                  </a:cubicBezTo>
                  <a:cubicBezTo>
                    <a:pt x="64" y="58"/>
                    <a:pt x="64" y="58"/>
                    <a:pt x="63" y="57"/>
                  </a:cubicBezTo>
                  <a:cubicBezTo>
                    <a:pt x="62" y="56"/>
                    <a:pt x="62" y="55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9" y="53"/>
                    <a:pt x="58" y="53"/>
                    <a:pt x="56" y="52"/>
                  </a:cubicBezTo>
                  <a:cubicBezTo>
                    <a:pt x="54" y="52"/>
                    <a:pt x="53" y="51"/>
                    <a:pt x="51" y="51"/>
                  </a:cubicBezTo>
                  <a:cubicBezTo>
                    <a:pt x="48" y="51"/>
                    <a:pt x="45" y="51"/>
                    <a:pt x="43" y="52"/>
                  </a:cubicBezTo>
                  <a:cubicBezTo>
                    <a:pt x="40" y="52"/>
                    <a:pt x="38" y="54"/>
                    <a:pt x="35" y="55"/>
                  </a:cubicBezTo>
                  <a:cubicBezTo>
                    <a:pt x="35" y="56"/>
                    <a:pt x="35" y="56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7"/>
                    <a:pt x="34" y="57"/>
                    <a:pt x="33" y="57"/>
                  </a:cubicBezTo>
                  <a:cubicBezTo>
                    <a:pt x="32" y="58"/>
                    <a:pt x="32" y="59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ubicBezTo>
                    <a:pt x="26" y="59"/>
                    <a:pt x="21" y="58"/>
                    <a:pt x="15" y="58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1" name="Freeform 576"/>
            <p:cNvSpPr>
              <a:spLocks noEditPoints="1"/>
            </p:cNvSpPr>
            <p:nvPr/>
          </p:nvSpPr>
          <p:spPr bwMode="auto">
            <a:xfrm>
              <a:off x="3705338" y="2825258"/>
              <a:ext cx="134994" cy="133664"/>
            </a:xfrm>
            <a:custGeom>
              <a:avLst/>
              <a:gdLst>
                <a:gd name="T0" fmla="*/ 2147483647 w 86"/>
                <a:gd name="T1" fmla="*/ 2147483647 h 85"/>
                <a:gd name="T2" fmla="*/ 2147483647 w 86"/>
                <a:gd name="T3" fmla="*/ 2147483647 h 85"/>
                <a:gd name="T4" fmla="*/ 2147483647 w 86"/>
                <a:gd name="T5" fmla="*/ 2147483647 h 85"/>
                <a:gd name="T6" fmla="*/ 2147483647 w 86"/>
                <a:gd name="T7" fmla="*/ 2147483647 h 85"/>
                <a:gd name="T8" fmla="*/ 2147483647 w 86"/>
                <a:gd name="T9" fmla="*/ 2147483647 h 85"/>
                <a:gd name="T10" fmla="*/ 2147483647 w 86"/>
                <a:gd name="T11" fmla="*/ 2147483647 h 85"/>
                <a:gd name="T12" fmla="*/ 2147483647 w 86"/>
                <a:gd name="T13" fmla="*/ 2147483647 h 85"/>
                <a:gd name="T14" fmla="*/ 2147483647 w 86"/>
                <a:gd name="T15" fmla="*/ 2147483647 h 85"/>
                <a:gd name="T16" fmla="*/ 2147483647 w 86"/>
                <a:gd name="T17" fmla="*/ 2147483647 h 85"/>
                <a:gd name="T18" fmla="*/ 2147483647 w 86"/>
                <a:gd name="T19" fmla="*/ 2147483647 h 85"/>
                <a:gd name="T20" fmla="*/ 2147483647 w 86"/>
                <a:gd name="T21" fmla="*/ 2147483647 h 85"/>
                <a:gd name="T22" fmla="*/ 2147483647 w 86"/>
                <a:gd name="T23" fmla="*/ 2147483647 h 85"/>
                <a:gd name="T24" fmla="*/ 2147483647 w 86"/>
                <a:gd name="T25" fmla="*/ 2147483647 h 85"/>
                <a:gd name="T26" fmla="*/ 2147483647 w 86"/>
                <a:gd name="T27" fmla="*/ 2147483647 h 85"/>
                <a:gd name="T28" fmla="*/ 2147483647 w 86"/>
                <a:gd name="T29" fmla="*/ 2147483647 h 85"/>
                <a:gd name="T30" fmla="*/ 2147483647 w 86"/>
                <a:gd name="T31" fmla="*/ 2147483647 h 85"/>
                <a:gd name="T32" fmla="*/ 2147483647 w 86"/>
                <a:gd name="T33" fmla="*/ 2147483647 h 85"/>
                <a:gd name="T34" fmla="*/ 2147483647 w 86"/>
                <a:gd name="T35" fmla="*/ 2147483647 h 85"/>
                <a:gd name="T36" fmla="*/ 2147483647 w 86"/>
                <a:gd name="T37" fmla="*/ 2147483647 h 85"/>
                <a:gd name="T38" fmla="*/ 2147483647 w 86"/>
                <a:gd name="T39" fmla="*/ 2147483647 h 85"/>
                <a:gd name="T40" fmla="*/ 2147483647 w 86"/>
                <a:gd name="T41" fmla="*/ 2147483647 h 85"/>
                <a:gd name="T42" fmla="*/ 2147483647 w 86"/>
                <a:gd name="T43" fmla="*/ 2147483647 h 85"/>
                <a:gd name="T44" fmla="*/ 2147483647 w 86"/>
                <a:gd name="T45" fmla="*/ 2147483647 h 85"/>
                <a:gd name="T46" fmla="*/ 2147483647 w 86"/>
                <a:gd name="T47" fmla="*/ 2147483647 h 85"/>
                <a:gd name="T48" fmla="*/ 2147483647 w 86"/>
                <a:gd name="T49" fmla="*/ 2147483647 h 85"/>
                <a:gd name="T50" fmla="*/ 2147483647 w 86"/>
                <a:gd name="T51" fmla="*/ 2147483647 h 85"/>
                <a:gd name="T52" fmla="*/ 2147483647 w 86"/>
                <a:gd name="T53" fmla="*/ 2147483647 h 85"/>
                <a:gd name="T54" fmla="*/ 2147483647 w 86"/>
                <a:gd name="T55" fmla="*/ 2147483647 h 85"/>
                <a:gd name="T56" fmla="*/ 2147483647 w 86"/>
                <a:gd name="T57" fmla="*/ 2147483647 h 85"/>
                <a:gd name="T58" fmla="*/ 2147483647 w 86"/>
                <a:gd name="T59" fmla="*/ 2147483647 h 85"/>
                <a:gd name="T60" fmla="*/ 2147483647 w 86"/>
                <a:gd name="T61" fmla="*/ 2147483647 h 85"/>
                <a:gd name="T62" fmla="*/ 2147483647 w 86"/>
                <a:gd name="T63" fmla="*/ 2147483647 h 85"/>
                <a:gd name="T64" fmla="*/ 2147483647 w 86"/>
                <a:gd name="T65" fmla="*/ 2147483647 h 85"/>
                <a:gd name="T66" fmla="*/ 2147483647 w 86"/>
                <a:gd name="T67" fmla="*/ 2147483647 h 85"/>
                <a:gd name="T68" fmla="*/ 2147483647 w 86"/>
                <a:gd name="T69" fmla="*/ 2147483647 h 85"/>
                <a:gd name="T70" fmla="*/ 2147483647 w 86"/>
                <a:gd name="T71" fmla="*/ 2147483647 h 85"/>
                <a:gd name="T72" fmla="*/ 2147483647 w 86"/>
                <a:gd name="T73" fmla="*/ 2147483647 h 85"/>
                <a:gd name="T74" fmla="*/ 2147483647 w 86"/>
                <a:gd name="T75" fmla="*/ 2147483647 h 85"/>
                <a:gd name="T76" fmla="*/ 2147483647 w 86"/>
                <a:gd name="T77" fmla="*/ 2147483647 h 85"/>
                <a:gd name="T78" fmla="*/ 2147483647 w 86"/>
                <a:gd name="T79" fmla="*/ 2147483647 h 85"/>
                <a:gd name="T80" fmla="*/ 2147483647 w 86"/>
                <a:gd name="T81" fmla="*/ 2147483647 h 85"/>
                <a:gd name="T82" fmla="*/ 2147483647 w 86"/>
                <a:gd name="T83" fmla="*/ 2147483647 h 85"/>
                <a:gd name="T84" fmla="*/ 0 w 86"/>
                <a:gd name="T85" fmla="*/ 2147483647 h 85"/>
                <a:gd name="T86" fmla="*/ 2147483647 w 86"/>
                <a:gd name="T87" fmla="*/ 2147483647 h 85"/>
                <a:gd name="T88" fmla="*/ 2147483647 w 86"/>
                <a:gd name="T89" fmla="*/ 2147483647 h 85"/>
                <a:gd name="T90" fmla="*/ 2147483647 w 86"/>
                <a:gd name="T91" fmla="*/ 2147483647 h 85"/>
                <a:gd name="T92" fmla="*/ 2147483647 w 86"/>
                <a:gd name="T93" fmla="*/ 2147483647 h 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6" h="85">
                  <a:moveTo>
                    <a:pt x="54" y="58"/>
                  </a:moveTo>
                  <a:cubicBezTo>
                    <a:pt x="54" y="43"/>
                    <a:pt x="54" y="43"/>
                    <a:pt x="54" y="4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4" y="58"/>
                    <a:pt x="54" y="58"/>
                    <a:pt x="54" y="58"/>
                  </a:cubicBezTo>
                  <a:close/>
                  <a:moveTo>
                    <a:pt x="54" y="29"/>
                  </a:moveTo>
                  <a:cubicBezTo>
                    <a:pt x="57" y="35"/>
                    <a:pt x="57" y="35"/>
                    <a:pt x="57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29"/>
                    <a:pt x="63" y="26"/>
                    <a:pt x="65" y="25"/>
                  </a:cubicBezTo>
                  <a:cubicBezTo>
                    <a:pt x="66" y="24"/>
                    <a:pt x="68" y="24"/>
                    <a:pt x="69" y="24"/>
                  </a:cubicBezTo>
                  <a:cubicBezTo>
                    <a:pt x="71" y="25"/>
                    <a:pt x="73" y="26"/>
                    <a:pt x="75" y="28"/>
                  </a:cubicBezTo>
                  <a:cubicBezTo>
                    <a:pt x="77" y="31"/>
                    <a:pt x="78" y="33"/>
                    <a:pt x="78" y="35"/>
                  </a:cubicBezTo>
                  <a:cubicBezTo>
                    <a:pt x="78" y="37"/>
                    <a:pt x="78" y="38"/>
                    <a:pt x="76" y="39"/>
                  </a:cubicBezTo>
                  <a:cubicBezTo>
                    <a:pt x="75" y="40"/>
                    <a:pt x="74" y="41"/>
                    <a:pt x="72" y="40"/>
                  </a:cubicBezTo>
                  <a:cubicBezTo>
                    <a:pt x="71" y="40"/>
                    <a:pt x="69" y="39"/>
                    <a:pt x="68" y="3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5" y="46"/>
                    <a:pt x="69" y="48"/>
                    <a:pt x="72" y="48"/>
                  </a:cubicBezTo>
                  <a:cubicBezTo>
                    <a:pt x="75" y="49"/>
                    <a:pt x="78" y="48"/>
                    <a:pt x="81" y="45"/>
                  </a:cubicBezTo>
                  <a:cubicBezTo>
                    <a:pt x="84" y="43"/>
                    <a:pt x="86" y="39"/>
                    <a:pt x="86" y="35"/>
                  </a:cubicBezTo>
                  <a:cubicBezTo>
                    <a:pt x="85" y="30"/>
                    <a:pt x="84" y="27"/>
                    <a:pt x="81" y="23"/>
                  </a:cubicBezTo>
                  <a:cubicBezTo>
                    <a:pt x="78" y="19"/>
                    <a:pt x="74" y="17"/>
                    <a:pt x="70" y="16"/>
                  </a:cubicBezTo>
                  <a:cubicBezTo>
                    <a:pt x="67" y="16"/>
                    <a:pt x="64" y="16"/>
                    <a:pt x="61" y="18"/>
                  </a:cubicBezTo>
                  <a:cubicBezTo>
                    <a:pt x="60" y="19"/>
                    <a:pt x="59" y="21"/>
                    <a:pt x="58" y="23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4"/>
                    <a:pt x="54" y="4"/>
                    <a:pt x="54" y="4"/>
                  </a:cubicBezTo>
                  <a:lnTo>
                    <a:pt x="54" y="29"/>
                  </a:lnTo>
                  <a:close/>
                  <a:moveTo>
                    <a:pt x="54" y="4"/>
                  </a:moveTo>
                  <a:cubicBezTo>
                    <a:pt x="54" y="29"/>
                    <a:pt x="54" y="29"/>
                    <a:pt x="54" y="2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54" y="4"/>
                    <a:pt x="54" y="4"/>
                    <a:pt x="54" y="4"/>
                  </a:cubicBezTo>
                  <a:close/>
                  <a:moveTo>
                    <a:pt x="54" y="43"/>
                  </a:moveTo>
                  <a:cubicBezTo>
                    <a:pt x="54" y="58"/>
                    <a:pt x="54" y="58"/>
                    <a:pt x="54" y="58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52" y="44"/>
                    <a:pt x="52" y="44"/>
                    <a:pt x="52" y="44"/>
                  </a:cubicBezTo>
                  <a:lnTo>
                    <a:pt x="54" y="43"/>
                  </a:lnTo>
                  <a:close/>
                  <a:moveTo>
                    <a:pt x="37" y="80"/>
                  </a:moveTo>
                  <a:cubicBezTo>
                    <a:pt x="36" y="80"/>
                    <a:pt x="36" y="80"/>
                    <a:pt x="36" y="80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80"/>
                    <a:pt x="37" y="80"/>
                    <a:pt x="37" y="80"/>
                  </a:cubicBezTo>
                  <a:close/>
                  <a:moveTo>
                    <a:pt x="45" y="11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5" y="36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5" y="36"/>
                    <a:pt x="45" y="36"/>
                    <a:pt x="45" y="36"/>
                  </a:cubicBezTo>
                  <a:close/>
                  <a:moveTo>
                    <a:pt x="45" y="50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5" y="61"/>
                    <a:pt x="45" y="61"/>
                    <a:pt x="45" y="61"/>
                  </a:cubicBezTo>
                  <a:lnTo>
                    <a:pt x="45" y="50"/>
                  </a:lnTo>
                  <a:close/>
                  <a:moveTo>
                    <a:pt x="36" y="80"/>
                  </a:moveTo>
                  <a:cubicBezTo>
                    <a:pt x="32" y="84"/>
                    <a:pt x="32" y="84"/>
                    <a:pt x="32" y="8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80"/>
                    <a:pt x="36" y="80"/>
                    <a:pt x="36" y="80"/>
                  </a:cubicBezTo>
                  <a:close/>
                  <a:moveTo>
                    <a:pt x="36" y="25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3" y="20"/>
                    <a:pt x="33" y="20"/>
                  </a:cubicBezTo>
                  <a:lnTo>
                    <a:pt x="36" y="25"/>
                  </a:lnTo>
                  <a:close/>
                  <a:moveTo>
                    <a:pt x="32" y="84"/>
                  </a:moveTo>
                  <a:cubicBezTo>
                    <a:pt x="31" y="85"/>
                    <a:pt x="31" y="85"/>
                    <a:pt x="31" y="85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61"/>
                    <a:pt x="7" y="65"/>
                    <a:pt x="5" y="6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0"/>
                    <a:pt x="2" y="58"/>
                    <a:pt x="2" y="54"/>
                  </a:cubicBezTo>
                  <a:cubicBezTo>
                    <a:pt x="3" y="51"/>
                    <a:pt x="2" y="48"/>
                    <a:pt x="1" y="4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84"/>
                    <a:pt x="32" y="84"/>
                    <a:pt x="32" y="84"/>
                  </a:cubicBezTo>
                  <a:close/>
                  <a:moveTo>
                    <a:pt x="32" y="20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2" y="52"/>
                    <a:pt x="32" y="52"/>
                    <a:pt x="32" y="52"/>
                  </a:cubicBezTo>
                  <a:lnTo>
                    <a:pt x="32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2" name="Freeform 577"/>
            <p:cNvSpPr>
              <a:spLocks noEditPoints="1"/>
            </p:cNvSpPr>
            <p:nvPr/>
          </p:nvSpPr>
          <p:spPr bwMode="auto">
            <a:xfrm>
              <a:off x="3796442" y="2955597"/>
              <a:ext cx="111719" cy="89774"/>
            </a:xfrm>
            <a:custGeom>
              <a:avLst/>
              <a:gdLst>
                <a:gd name="T0" fmla="*/ 2147483647 w 71"/>
                <a:gd name="T1" fmla="*/ 2147483647 h 57"/>
                <a:gd name="T2" fmla="*/ 2147483647 w 71"/>
                <a:gd name="T3" fmla="*/ 2147483647 h 57"/>
                <a:gd name="T4" fmla="*/ 2147483647 w 71"/>
                <a:gd name="T5" fmla="*/ 2147483647 h 57"/>
                <a:gd name="T6" fmla="*/ 2147483647 w 71"/>
                <a:gd name="T7" fmla="*/ 2147483647 h 57"/>
                <a:gd name="T8" fmla="*/ 2147483647 w 71"/>
                <a:gd name="T9" fmla="*/ 2147483647 h 57"/>
                <a:gd name="T10" fmla="*/ 2147483647 w 71"/>
                <a:gd name="T11" fmla="*/ 2147483647 h 57"/>
                <a:gd name="T12" fmla="*/ 2147483647 w 71"/>
                <a:gd name="T13" fmla="*/ 2147483647 h 57"/>
                <a:gd name="T14" fmla="*/ 2147483647 w 71"/>
                <a:gd name="T15" fmla="*/ 2147483647 h 57"/>
                <a:gd name="T16" fmla="*/ 2147483647 w 71"/>
                <a:gd name="T17" fmla="*/ 2147483647 h 57"/>
                <a:gd name="T18" fmla="*/ 2147483647 w 71"/>
                <a:gd name="T19" fmla="*/ 2147483647 h 57"/>
                <a:gd name="T20" fmla="*/ 2147483647 w 71"/>
                <a:gd name="T21" fmla="*/ 2147483647 h 57"/>
                <a:gd name="T22" fmla="*/ 2147483647 w 71"/>
                <a:gd name="T23" fmla="*/ 2147483647 h 57"/>
                <a:gd name="T24" fmla="*/ 2147483647 w 71"/>
                <a:gd name="T25" fmla="*/ 2147483647 h 57"/>
                <a:gd name="T26" fmla="*/ 2147483647 w 71"/>
                <a:gd name="T27" fmla="*/ 2147483647 h 57"/>
                <a:gd name="T28" fmla="*/ 2147483647 w 71"/>
                <a:gd name="T29" fmla="*/ 2147483647 h 57"/>
                <a:gd name="T30" fmla="*/ 2147483647 w 71"/>
                <a:gd name="T31" fmla="*/ 2147483647 h 57"/>
                <a:gd name="T32" fmla="*/ 2147483647 w 71"/>
                <a:gd name="T33" fmla="*/ 2147483647 h 57"/>
                <a:gd name="T34" fmla="*/ 2147483647 w 71"/>
                <a:gd name="T35" fmla="*/ 2147483647 h 57"/>
                <a:gd name="T36" fmla="*/ 2147483647 w 71"/>
                <a:gd name="T37" fmla="*/ 2147483647 h 57"/>
                <a:gd name="T38" fmla="*/ 2147483647 w 71"/>
                <a:gd name="T39" fmla="*/ 2147483647 h 57"/>
                <a:gd name="T40" fmla="*/ 2147483647 w 71"/>
                <a:gd name="T41" fmla="*/ 2147483647 h 57"/>
                <a:gd name="T42" fmla="*/ 2147483647 w 71"/>
                <a:gd name="T43" fmla="*/ 2147483647 h 57"/>
                <a:gd name="T44" fmla="*/ 2147483647 w 71"/>
                <a:gd name="T45" fmla="*/ 2147483647 h 57"/>
                <a:gd name="T46" fmla="*/ 2147483647 w 71"/>
                <a:gd name="T47" fmla="*/ 2147483647 h 57"/>
                <a:gd name="T48" fmla="*/ 2147483647 w 71"/>
                <a:gd name="T49" fmla="*/ 2147483647 h 57"/>
                <a:gd name="T50" fmla="*/ 2147483647 w 71"/>
                <a:gd name="T51" fmla="*/ 2147483647 h 57"/>
                <a:gd name="T52" fmla="*/ 2147483647 w 71"/>
                <a:gd name="T53" fmla="*/ 2147483647 h 57"/>
                <a:gd name="T54" fmla="*/ 2147483647 w 71"/>
                <a:gd name="T55" fmla="*/ 2147483647 h 57"/>
                <a:gd name="T56" fmla="*/ 2147483647 w 71"/>
                <a:gd name="T57" fmla="*/ 2147483647 h 57"/>
                <a:gd name="T58" fmla="*/ 2147483647 w 71"/>
                <a:gd name="T59" fmla="*/ 2147483647 h 57"/>
                <a:gd name="T60" fmla="*/ 2147483647 w 71"/>
                <a:gd name="T61" fmla="*/ 2147483647 h 57"/>
                <a:gd name="T62" fmla="*/ 2147483647 w 71"/>
                <a:gd name="T63" fmla="*/ 2147483647 h 57"/>
                <a:gd name="T64" fmla="*/ 2147483647 w 71"/>
                <a:gd name="T65" fmla="*/ 2147483647 h 57"/>
                <a:gd name="T66" fmla="*/ 2147483647 w 71"/>
                <a:gd name="T67" fmla="*/ 2147483647 h 57"/>
                <a:gd name="T68" fmla="*/ 2147483647 w 71"/>
                <a:gd name="T69" fmla="*/ 2147483647 h 57"/>
                <a:gd name="T70" fmla="*/ 2147483647 w 71"/>
                <a:gd name="T71" fmla="*/ 2147483647 h 57"/>
                <a:gd name="T72" fmla="*/ 2147483647 w 71"/>
                <a:gd name="T73" fmla="*/ 2147483647 h 57"/>
                <a:gd name="T74" fmla="*/ 2147483647 w 71"/>
                <a:gd name="T75" fmla="*/ 2147483647 h 57"/>
                <a:gd name="T76" fmla="*/ 2147483647 w 71"/>
                <a:gd name="T77" fmla="*/ 2147483647 h 57"/>
                <a:gd name="T78" fmla="*/ 2147483647 w 71"/>
                <a:gd name="T79" fmla="*/ 2147483647 h 57"/>
                <a:gd name="T80" fmla="*/ 2147483647 w 71"/>
                <a:gd name="T81" fmla="*/ 2147483647 h 57"/>
                <a:gd name="T82" fmla="*/ 2147483647 w 71"/>
                <a:gd name="T83" fmla="*/ 2147483647 h 5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" h="57">
                  <a:moveTo>
                    <a:pt x="55" y="20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5" y="7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5" y="2"/>
                    <a:pt x="55" y="2"/>
                    <a:pt x="55" y="2"/>
                  </a:cubicBezTo>
                  <a:lnTo>
                    <a:pt x="55" y="7"/>
                  </a:lnTo>
                  <a:close/>
                  <a:moveTo>
                    <a:pt x="55" y="2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2"/>
                    <a:pt x="55" y="2"/>
                    <a:pt x="55" y="2"/>
                  </a:cubicBezTo>
                  <a:close/>
                  <a:moveTo>
                    <a:pt x="55" y="17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lose/>
                  <a:moveTo>
                    <a:pt x="41" y="3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1" y="32"/>
                  </a:lnTo>
                  <a:close/>
                  <a:moveTo>
                    <a:pt x="41" y="10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1" y="27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27"/>
                    <a:pt x="41" y="27"/>
                    <a:pt x="41" y="27"/>
                  </a:cubicBezTo>
                  <a:close/>
                  <a:moveTo>
                    <a:pt x="30" y="41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1" y="29"/>
                  </a:cubicBezTo>
                  <a:cubicBezTo>
                    <a:pt x="33" y="32"/>
                    <a:pt x="33" y="34"/>
                    <a:pt x="33" y="36"/>
                  </a:cubicBezTo>
                  <a:cubicBezTo>
                    <a:pt x="33" y="38"/>
                    <a:pt x="32" y="40"/>
                    <a:pt x="30" y="41"/>
                  </a:cubicBezTo>
                  <a:close/>
                  <a:moveTo>
                    <a:pt x="30" y="19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19"/>
                    <a:pt x="30" y="19"/>
                    <a:pt x="30" y="19"/>
                  </a:cubicBezTo>
                  <a:close/>
                  <a:moveTo>
                    <a:pt x="30" y="28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8" y="4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0" y="36"/>
                  </a:cubicBezTo>
                  <a:cubicBezTo>
                    <a:pt x="30" y="35"/>
                    <a:pt x="29" y="33"/>
                    <a:pt x="28" y="32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29" y="28"/>
                    <a:pt x="30" y="28"/>
                  </a:cubicBezTo>
                  <a:close/>
                  <a:moveTo>
                    <a:pt x="20" y="47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7"/>
                    <a:pt x="20" y="47"/>
                    <a:pt x="20" y="47"/>
                  </a:cubicBezTo>
                  <a:close/>
                  <a:moveTo>
                    <a:pt x="28" y="21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8" y="21"/>
                  </a:cubicBezTo>
                  <a:close/>
                  <a:moveTo>
                    <a:pt x="28" y="27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0"/>
                    <a:pt x="26" y="29"/>
                    <a:pt x="24" y="29"/>
                  </a:cubicBezTo>
                  <a:cubicBezTo>
                    <a:pt x="23" y="29"/>
                    <a:pt x="22" y="29"/>
                    <a:pt x="21" y="30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6"/>
                    <a:pt x="23" y="26"/>
                    <a:pt x="25" y="26"/>
                  </a:cubicBezTo>
                  <a:cubicBezTo>
                    <a:pt x="26" y="26"/>
                    <a:pt x="27" y="26"/>
                    <a:pt x="28" y="27"/>
                  </a:cubicBezTo>
                  <a:close/>
                  <a:moveTo>
                    <a:pt x="28" y="39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5" y="44"/>
                    <a:pt x="24" y="43"/>
                  </a:cubicBezTo>
                  <a:cubicBezTo>
                    <a:pt x="22" y="43"/>
                    <a:pt x="21" y="43"/>
                    <a:pt x="20" y="4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9"/>
                    <a:pt x="23" y="40"/>
                    <a:pt x="24" y="40"/>
                  </a:cubicBezTo>
                  <a:cubicBezTo>
                    <a:pt x="26" y="40"/>
                    <a:pt x="27" y="40"/>
                    <a:pt x="28" y="39"/>
                  </a:cubicBezTo>
                  <a:close/>
                  <a:moveTo>
                    <a:pt x="18" y="45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45"/>
                    <a:pt x="18" y="45"/>
                    <a:pt x="18" y="45"/>
                  </a:cubicBezTo>
                  <a:close/>
                  <a:moveTo>
                    <a:pt x="20" y="27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4"/>
                    <a:pt x="19" y="35"/>
                    <a:pt x="20" y="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9" y="41"/>
                    <a:pt x="18" y="4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7"/>
                    <a:pt x="20" y="27"/>
                    <a:pt x="20" y="27"/>
                  </a:cubicBezTo>
                  <a:close/>
                  <a:moveTo>
                    <a:pt x="10" y="57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0" y="57"/>
                    <a:pt x="10" y="57"/>
                    <a:pt x="10" y="57"/>
                  </a:cubicBezTo>
                  <a:close/>
                  <a:moveTo>
                    <a:pt x="18" y="28"/>
                  </a:moveTo>
                  <a:cubicBezTo>
                    <a:pt x="18" y="29"/>
                    <a:pt x="17" y="30"/>
                    <a:pt x="16" y="31"/>
                  </a:cubicBezTo>
                  <a:cubicBezTo>
                    <a:pt x="16" y="31"/>
                    <a:pt x="16" y="32"/>
                    <a:pt x="16" y="33"/>
                  </a:cubicBezTo>
                  <a:cubicBezTo>
                    <a:pt x="16" y="34"/>
                    <a:pt x="16" y="35"/>
                    <a:pt x="16" y="36"/>
                  </a:cubicBezTo>
                  <a:cubicBezTo>
                    <a:pt x="16" y="37"/>
                    <a:pt x="17" y="38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3" name="Freeform 578"/>
            <p:cNvSpPr/>
            <p:nvPr/>
          </p:nvSpPr>
          <p:spPr bwMode="auto">
            <a:xfrm>
              <a:off x="3651473" y="2745459"/>
              <a:ext cx="34579" cy="91104"/>
            </a:xfrm>
            <a:custGeom>
              <a:avLst/>
              <a:gdLst>
                <a:gd name="T0" fmla="*/ 0 w 22"/>
                <a:gd name="T1" fmla="*/ 2147483647 h 58"/>
                <a:gd name="T2" fmla="*/ 2147483647 w 22"/>
                <a:gd name="T3" fmla="*/ 2147483647 h 58"/>
                <a:gd name="T4" fmla="*/ 2147483647 w 22"/>
                <a:gd name="T5" fmla="*/ 2147483647 h 58"/>
                <a:gd name="T6" fmla="*/ 2147483647 w 22"/>
                <a:gd name="T7" fmla="*/ 2147483647 h 58"/>
                <a:gd name="T8" fmla="*/ 2147483647 w 22"/>
                <a:gd name="T9" fmla="*/ 2147483647 h 58"/>
                <a:gd name="T10" fmla="*/ 2147483647 w 22"/>
                <a:gd name="T11" fmla="*/ 2147483647 h 58"/>
                <a:gd name="T12" fmla="*/ 2147483647 w 22"/>
                <a:gd name="T13" fmla="*/ 0 h 58"/>
                <a:gd name="T14" fmla="*/ 2147483647 w 22"/>
                <a:gd name="T15" fmla="*/ 2147483647 h 58"/>
                <a:gd name="T16" fmla="*/ 0 w 22"/>
                <a:gd name="T17" fmla="*/ 2147483647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58">
                  <a:moveTo>
                    <a:pt x="0" y="4"/>
                  </a:moveTo>
                  <a:cubicBezTo>
                    <a:pt x="2" y="7"/>
                    <a:pt x="3" y="11"/>
                    <a:pt x="4" y="14"/>
                  </a:cubicBezTo>
                  <a:cubicBezTo>
                    <a:pt x="7" y="19"/>
                    <a:pt x="9" y="25"/>
                    <a:pt x="9" y="32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7" y="48"/>
                    <a:pt x="22" y="36"/>
                    <a:pt x="22" y="22"/>
                  </a:cubicBezTo>
                  <a:cubicBezTo>
                    <a:pt x="22" y="15"/>
                    <a:pt x="21" y="9"/>
                    <a:pt x="19" y="2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9" y="0"/>
                    <a:pt x="5" y="1"/>
                    <a:pt x="2" y="3"/>
                  </a:cubicBezTo>
                  <a:cubicBezTo>
                    <a:pt x="1" y="3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4" name="Freeform 579"/>
            <p:cNvSpPr/>
            <p:nvPr/>
          </p:nvSpPr>
          <p:spPr bwMode="auto">
            <a:xfrm>
              <a:off x="3418725" y="2759424"/>
              <a:ext cx="232747" cy="474805"/>
            </a:xfrm>
            <a:custGeom>
              <a:avLst/>
              <a:gdLst>
                <a:gd name="T0" fmla="*/ 2147483647 w 148"/>
                <a:gd name="T1" fmla="*/ 0 h 302"/>
                <a:gd name="T2" fmla="*/ 2147483647 w 148"/>
                <a:gd name="T3" fmla="*/ 0 h 302"/>
                <a:gd name="T4" fmla="*/ 2147483647 w 148"/>
                <a:gd name="T5" fmla="*/ 2147483647 h 302"/>
                <a:gd name="T6" fmla="*/ 2147483647 w 148"/>
                <a:gd name="T7" fmla="*/ 2147483647 h 302"/>
                <a:gd name="T8" fmla="*/ 2147483647 w 148"/>
                <a:gd name="T9" fmla="*/ 2147483647 h 302"/>
                <a:gd name="T10" fmla="*/ 2147483647 w 148"/>
                <a:gd name="T11" fmla="*/ 2147483647 h 302"/>
                <a:gd name="T12" fmla="*/ 2147483647 w 148"/>
                <a:gd name="T13" fmla="*/ 2147483647 h 302"/>
                <a:gd name="T14" fmla="*/ 2147483647 w 148"/>
                <a:gd name="T15" fmla="*/ 2147483647 h 302"/>
                <a:gd name="T16" fmla="*/ 2147483647 w 148"/>
                <a:gd name="T17" fmla="*/ 2147483647 h 302"/>
                <a:gd name="T18" fmla="*/ 2147483647 w 148"/>
                <a:gd name="T19" fmla="*/ 2147483647 h 302"/>
                <a:gd name="T20" fmla="*/ 2147483647 w 148"/>
                <a:gd name="T21" fmla="*/ 0 h 302"/>
                <a:gd name="T22" fmla="*/ 2147483647 w 148"/>
                <a:gd name="T23" fmla="*/ 0 h 302"/>
                <a:gd name="T24" fmla="*/ 2147483647 w 148"/>
                <a:gd name="T25" fmla="*/ 2147483647 h 302"/>
                <a:gd name="T26" fmla="*/ 2147483647 w 148"/>
                <a:gd name="T27" fmla="*/ 2147483647 h 302"/>
                <a:gd name="T28" fmla="*/ 2147483647 w 148"/>
                <a:gd name="T29" fmla="*/ 2147483647 h 302"/>
                <a:gd name="T30" fmla="*/ 2147483647 w 148"/>
                <a:gd name="T31" fmla="*/ 2147483647 h 302"/>
                <a:gd name="T32" fmla="*/ 2147483647 w 148"/>
                <a:gd name="T33" fmla="*/ 2147483647 h 302"/>
                <a:gd name="T34" fmla="*/ 2147483647 w 148"/>
                <a:gd name="T35" fmla="*/ 2147483647 h 302"/>
                <a:gd name="T36" fmla="*/ 2147483647 w 148"/>
                <a:gd name="T37" fmla="*/ 2147483647 h 302"/>
                <a:gd name="T38" fmla="*/ 2147483647 w 148"/>
                <a:gd name="T39" fmla="*/ 2147483647 h 302"/>
                <a:gd name="T40" fmla="*/ 2147483647 w 148"/>
                <a:gd name="T41" fmla="*/ 2147483647 h 302"/>
                <a:gd name="T42" fmla="*/ 2147483647 w 148"/>
                <a:gd name="T43" fmla="*/ 2147483647 h 302"/>
                <a:gd name="T44" fmla="*/ 0 w 148"/>
                <a:gd name="T45" fmla="*/ 2147483647 h 302"/>
                <a:gd name="T46" fmla="*/ 0 w 148"/>
                <a:gd name="T47" fmla="*/ 2147483647 h 302"/>
                <a:gd name="T48" fmla="*/ 2147483647 w 148"/>
                <a:gd name="T49" fmla="*/ 0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8" h="302">
                  <a:moveTo>
                    <a:pt x="23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4"/>
                    <a:pt x="50" y="9"/>
                    <a:pt x="50" y="13"/>
                  </a:cubicBezTo>
                  <a:cubicBezTo>
                    <a:pt x="50" y="21"/>
                    <a:pt x="51" y="29"/>
                    <a:pt x="54" y="36"/>
                  </a:cubicBezTo>
                  <a:cubicBezTo>
                    <a:pt x="54" y="38"/>
                    <a:pt x="53" y="40"/>
                    <a:pt x="53" y="42"/>
                  </a:cubicBezTo>
                  <a:cubicBezTo>
                    <a:pt x="53" y="53"/>
                    <a:pt x="63" y="63"/>
                    <a:pt x="74" y="63"/>
                  </a:cubicBezTo>
                  <a:cubicBezTo>
                    <a:pt x="85" y="63"/>
                    <a:pt x="95" y="53"/>
                    <a:pt x="95" y="42"/>
                  </a:cubicBezTo>
                  <a:cubicBezTo>
                    <a:pt x="95" y="34"/>
                    <a:pt x="90" y="27"/>
                    <a:pt x="83" y="24"/>
                  </a:cubicBezTo>
                  <a:cubicBezTo>
                    <a:pt x="82" y="20"/>
                    <a:pt x="82" y="17"/>
                    <a:pt x="82" y="13"/>
                  </a:cubicBezTo>
                  <a:cubicBezTo>
                    <a:pt x="82" y="9"/>
                    <a:pt x="83" y="5"/>
                    <a:pt x="84" y="1"/>
                  </a:cubicBezTo>
                  <a:cubicBezTo>
                    <a:pt x="84" y="1"/>
                    <a:pt x="84" y="0"/>
                    <a:pt x="8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8" y="10"/>
                    <a:pt x="148" y="23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8" y="137"/>
                    <a:pt x="137" y="147"/>
                    <a:pt x="125" y="148"/>
                  </a:cubicBezTo>
                  <a:cubicBezTo>
                    <a:pt x="114" y="148"/>
                    <a:pt x="105" y="163"/>
                    <a:pt x="105" y="174"/>
                  </a:cubicBezTo>
                  <a:cubicBezTo>
                    <a:pt x="105" y="293"/>
                    <a:pt x="105" y="293"/>
                    <a:pt x="105" y="293"/>
                  </a:cubicBezTo>
                  <a:cubicBezTo>
                    <a:pt x="105" y="298"/>
                    <a:pt x="101" y="302"/>
                    <a:pt x="95" y="302"/>
                  </a:cubicBezTo>
                  <a:cubicBezTo>
                    <a:pt x="52" y="302"/>
                    <a:pt x="52" y="302"/>
                    <a:pt x="52" y="302"/>
                  </a:cubicBezTo>
                  <a:cubicBezTo>
                    <a:pt x="47" y="302"/>
                    <a:pt x="43" y="298"/>
                    <a:pt x="43" y="29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63"/>
                    <a:pt x="33" y="148"/>
                    <a:pt x="23" y="148"/>
                  </a:cubicBezTo>
                  <a:cubicBezTo>
                    <a:pt x="10" y="147"/>
                    <a:pt x="0" y="137"/>
                    <a:pt x="0" y="1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5" name="Freeform 580"/>
            <p:cNvSpPr/>
            <p:nvPr/>
          </p:nvSpPr>
          <p:spPr bwMode="auto">
            <a:xfrm>
              <a:off x="3495865" y="3153765"/>
              <a:ext cx="77140" cy="71154"/>
            </a:xfrm>
            <a:custGeom>
              <a:avLst/>
              <a:gdLst>
                <a:gd name="T0" fmla="*/ 0 w 49"/>
                <a:gd name="T1" fmla="*/ 0 h 45"/>
                <a:gd name="T2" fmla="*/ 0 w 49"/>
                <a:gd name="T3" fmla="*/ 2147483647 h 45"/>
                <a:gd name="T4" fmla="*/ 2147483647 w 49"/>
                <a:gd name="T5" fmla="*/ 2147483647 h 45"/>
                <a:gd name="T6" fmla="*/ 2147483647 w 49"/>
                <a:gd name="T7" fmla="*/ 2147483647 h 45"/>
                <a:gd name="T8" fmla="*/ 2147483647 w 49"/>
                <a:gd name="T9" fmla="*/ 2147483647 h 45"/>
                <a:gd name="T10" fmla="*/ 2147483647 w 49"/>
                <a:gd name="T11" fmla="*/ 0 h 45"/>
                <a:gd name="T12" fmla="*/ 0 w 49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45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3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8" y="45"/>
                    <a:pt x="49" y="44"/>
                    <a:pt x="49" y="42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6" name="Rectangle 581"/>
            <p:cNvSpPr>
              <a:spLocks noChangeArrowheads="1"/>
            </p:cNvSpPr>
            <p:nvPr/>
          </p:nvSpPr>
          <p:spPr bwMode="auto">
            <a:xfrm>
              <a:off x="3507170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7" name="Rectangle 582"/>
            <p:cNvSpPr>
              <a:spLocks noChangeArrowheads="1"/>
            </p:cNvSpPr>
            <p:nvPr/>
          </p:nvSpPr>
          <p:spPr bwMode="auto">
            <a:xfrm>
              <a:off x="3522465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8" name="Rectangle 583"/>
            <p:cNvSpPr>
              <a:spLocks noChangeArrowheads="1"/>
            </p:cNvSpPr>
            <p:nvPr/>
          </p:nvSpPr>
          <p:spPr bwMode="auto">
            <a:xfrm>
              <a:off x="3539754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9" name="Rectangle 584"/>
            <p:cNvSpPr>
              <a:spLocks noChangeArrowheads="1"/>
            </p:cNvSpPr>
            <p:nvPr/>
          </p:nvSpPr>
          <p:spPr bwMode="auto">
            <a:xfrm>
              <a:off x="3555714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0" name="Freeform 585"/>
            <p:cNvSpPr/>
            <p:nvPr/>
          </p:nvSpPr>
          <p:spPr bwMode="auto">
            <a:xfrm>
              <a:off x="3508500" y="2691595"/>
              <a:ext cx="124354" cy="152948"/>
            </a:xfrm>
            <a:custGeom>
              <a:avLst/>
              <a:gdLst>
                <a:gd name="T0" fmla="*/ 2147483647 w 79"/>
                <a:gd name="T1" fmla="*/ 0 h 97"/>
                <a:gd name="T2" fmla="*/ 2147483647 w 79"/>
                <a:gd name="T3" fmla="*/ 2147483647 h 97"/>
                <a:gd name="T4" fmla="*/ 2147483647 w 79"/>
                <a:gd name="T5" fmla="*/ 2147483647 h 97"/>
                <a:gd name="T6" fmla="*/ 2147483647 w 79"/>
                <a:gd name="T7" fmla="*/ 2147483647 h 97"/>
                <a:gd name="T8" fmla="*/ 2147483647 w 79"/>
                <a:gd name="T9" fmla="*/ 2147483647 h 97"/>
                <a:gd name="T10" fmla="*/ 2147483647 w 79"/>
                <a:gd name="T11" fmla="*/ 2147483647 h 97"/>
                <a:gd name="T12" fmla="*/ 2147483647 w 79"/>
                <a:gd name="T13" fmla="*/ 2147483647 h 97"/>
                <a:gd name="T14" fmla="*/ 2147483647 w 79"/>
                <a:gd name="T15" fmla="*/ 2147483647 h 97"/>
                <a:gd name="T16" fmla="*/ 2147483647 w 79"/>
                <a:gd name="T17" fmla="*/ 2147483647 h 97"/>
                <a:gd name="T18" fmla="*/ 2147483647 w 79"/>
                <a:gd name="T19" fmla="*/ 2147483647 h 97"/>
                <a:gd name="T20" fmla="*/ 2147483647 w 79"/>
                <a:gd name="T21" fmla="*/ 2147483647 h 97"/>
                <a:gd name="T22" fmla="*/ 2147483647 w 79"/>
                <a:gd name="T23" fmla="*/ 2147483647 h 97"/>
                <a:gd name="T24" fmla="*/ 0 w 79"/>
                <a:gd name="T25" fmla="*/ 2147483647 h 97"/>
                <a:gd name="T26" fmla="*/ 2147483647 w 79"/>
                <a:gd name="T27" fmla="*/ 2147483647 h 97"/>
                <a:gd name="T28" fmla="*/ 2147483647 w 79"/>
                <a:gd name="T29" fmla="*/ 0 h 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9" h="97">
                  <a:moveTo>
                    <a:pt x="57" y="0"/>
                  </a:moveTo>
                  <a:cubicBezTo>
                    <a:pt x="65" y="0"/>
                    <a:pt x="72" y="1"/>
                    <a:pt x="79" y="4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7"/>
                    <a:pt x="59" y="17"/>
                    <a:pt x="57" y="17"/>
                  </a:cubicBezTo>
                  <a:cubicBezTo>
                    <a:pt x="46" y="17"/>
                    <a:pt x="36" y="22"/>
                    <a:pt x="29" y="29"/>
                  </a:cubicBezTo>
                  <a:cubicBezTo>
                    <a:pt x="22" y="36"/>
                    <a:pt x="18" y="45"/>
                    <a:pt x="18" y="56"/>
                  </a:cubicBezTo>
                  <a:cubicBezTo>
                    <a:pt x="18" y="67"/>
                    <a:pt x="22" y="76"/>
                    <a:pt x="29" y="84"/>
                  </a:cubicBezTo>
                  <a:cubicBezTo>
                    <a:pt x="29" y="84"/>
                    <a:pt x="29" y="84"/>
                    <a:pt x="29" y="85"/>
                  </a:cubicBezTo>
                  <a:cubicBezTo>
                    <a:pt x="29" y="88"/>
                    <a:pt x="27" y="91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3" y="95"/>
                    <a:pt x="20" y="97"/>
                    <a:pt x="17" y="97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6" y="86"/>
                    <a:pt x="0" y="72"/>
                    <a:pt x="0" y="56"/>
                  </a:cubicBezTo>
                  <a:cubicBezTo>
                    <a:pt x="0" y="41"/>
                    <a:pt x="6" y="26"/>
                    <a:pt x="17" y="16"/>
                  </a:cubicBezTo>
                  <a:cubicBezTo>
                    <a:pt x="27" y="6"/>
                    <a:pt x="41" y="0"/>
                    <a:pt x="57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9" name="组合 144"/>
          <p:cNvGrpSpPr/>
          <p:nvPr/>
        </p:nvGrpSpPr>
        <p:grpSpPr bwMode="auto">
          <a:xfrm>
            <a:off x="10424795" y="3054350"/>
            <a:ext cx="915988" cy="914400"/>
            <a:chOff x="6731057" y="3627774"/>
            <a:chExt cx="915076" cy="913962"/>
          </a:xfrm>
        </p:grpSpPr>
        <p:sp>
          <p:nvSpPr>
            <p:cNvPr id="33976" name="Freeform 79"/>
            <p:cNvSpPr/>
            <p:nvPr/>
          </p:nvSpPr>
          <p:spPr bwMode="auto">
            <a:xfrm>
              <a:off x="6731057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7" name="Oval 111"/>
            <p:cNvSpPr>
              <a:spLocks noChangeArrowheads="1"/>
            </p:cNvSpPr>
            <p:nvPr/>
          </p:nvSpPr>
          <p:spPr bwMode="auto">
            <a:xfrm>
              <a:off x="6913626" y="3810343"/>
              <a:ext cx="549936" cy="5488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78" name="Freeform 112"/>
            <p:cNvSpPr/>
            <p:nvPr/>
          </p:nvSpPr>
          <p:spPr bwMode="auto">
            <a:xfrm>
              <a:off x="6731057" y="3965082"/>
              <a:ext cx="621183" cy="576654"/>
            </a:xfrm>
            <a:custGeom>
              <a:avLst/>
              <a:gdLst>
                <a:gd name="T0" fmla="*/ 2147483647 w 357"/>
                <a:gd name="T1" fmla="*/ 2147483647 h 332"/>
                <a:gd name="T2" fmla="*/ 2147483647 w 357"/>
                <a:gd name="T3" fmla="*/ 2147483647 h 332"/>
                <a:gd name="T4" fmla="*/ 2147483647 w 357"/>
                <a:gd name="T5" fmla="*/ 0 h 332"/>
                <a:gd name="T6" fmla="*/ 2147483647 w 357"/>
                <a:gd name="T7" fmla="*/ 0 h 332"/>
                <a:gd name="T8" fmla="*/ 0 w 357"/>
                <a:gd name="T9" fmla="*/ 2147483647 h 332"/>
                <a:gd name="T10" fmla="*/ 0 w 357"/>
                <a:gd name="T11" fmla="*/ 2147483647 h 332"/>
                <a:gd name="T12" fmla="*/ 2147483647 w 357"/>
                <a:gd name="T13" fmla="*/ 2147483647 h 332"/>
                <a:gd name="T14" fmla="*/ 2147483647 w 357"/>
                <a:gd name="T15" fmla="*/ 2147483647 h 332"/>
                <a:gd name="T16" fmla="*/ 2147483647 w 357"/>
                <a:gd name="T17" fmla="*/ 2147483647 h 332"/>
                <a:gd name="T18" fmla="*/ 2147483647 w 357"/>
                <a:gd name="T19" fmla="*/ 2147483647 h 332"/>
                <a:gd name="T20" fmla="*/ 2147483647 w 357"/>
                <a:gd name="T21" fmla="*/ 2147483647 h 3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7" h="332">
                  <a:moveTo>
                    <a:pt x="263" y="227"/>
                  </a:moveTo>
                  <a:cubicBezTo>
                    <a:pt x="176" y="227"/>
                    <a:pt x="105" y="156"/>
                    <a:pt x="105" y="69"/>
                  </a:cubicBezTo>
                  <a:cubicBezTo>
                    <a:pt x="105" y="44"/>
                    <a:pt x="111" y="2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96"/>
                    <a:pt x="35" y="332"/>
                    <a:pt x="79" y="332"/>
                  </a:cubicBezTo>
                  <a:cubicBezTo>
                    <a:pt x="241" y="332"/>
                    <a:pt x="241" y="332"/>
                    <a:pt x="241" y="332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31" y="215"/>
                    <a:pt x="298" y="227"/>
                    <a:pt x="263" y="227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9" name="Oval 113"/>
            <p:cNvSpPr>
              <a:spLocks noChangeArrowheads="1"/>
            </p:cNvSpPr>
            <p:nvPr/>
          </p:nvSpPr>
          <p:spPr bwMode="auto">
            <a:xfrm>
              <a:off x="6938117" y="3834834"/>
              <a:ext cx="500954" cy="500954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0" name="Oval 114"/>
            <p:cNvSpPr>
              <a:spLocks noChangeArrowheads="1"/>
            </p:cNvSpPr>
            <p:nvPr/>
          </p:nvSpPr>
          <p:spPr bwMode="auto">
            <a:xfrm>
              <a:off x="6955929" y="3850420"/>
              <a:ext cx="466444" cy="4675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1" name="Oval 115"/>
            <p:cNvSpPr>
              <a:spLocks noChangeArrowheads="1"/>
            </p:cNvSpPr>
            <p:nvPr/>
          </p:nvSpPr>
          <p:spPr bwMode="auto">
            <a:xfrm>
              <a:off x="7165217" y="4060820"/>
              <a:ext cx="47869" cy="47869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2" name="Freeform 116"/>
            <p:cNvSpPr/>
            <p:nvPr/>
          </p:nvSpPr>
          <p:spPr bwMode="auto">
            <a:xfrm>
              <a:off x="7259841" y="4073066"/>
              <a:ext cx="270516" cy="23378"/>
            </a:xfrm>
            <a:custGeom>
              <a:avLst/>
              <a:gdLst>
                <a:gd name="T0" fmla="*/ 0 w 243"/>
                <a:gd name="T1" fmla="*/ 0 h 21"/>
                <a:gd name="T2" fmla="*/ 0 w 243"/>
                <a:gd name="T3" fmla="*/ 2147483647 h 21"/>
                <a:gd name="T4" fmla="*/ 0 w 243"/>
                <a:gd name="T5" fmla="*/ 2147483647 h 21"/>
                <a:gd name="T6" fmla="*/ 2147483647 w 243"/>
                <a:gd name="T7" fmla="*/ 2147483647 h 21"/>
                <a:gd name="T8" fmla="*/ 2147483647 w 243"/>
                <a:gd name="T9" fmla="*/ 2147483647 h 21"/>
                <a:gd name="T10" fmla="*/ 2147483647 w 243"/>
                <a:gd name="T11" fmla="*/ 2147483647 h 21"/>
                <a:gd name="T12" fmla="*/ 2147483647 w 243"/>
                <a:gd name="T13" fmla="*/ 0 h 21"/>
                <a:gd name="T14" fmla="*/ 0 w 243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3" h="21">
                  <a:moveTo>
                    <a:pt x="0" y="0"/>
                  </a:moveTo>
                  <a:lnTo>
                    <a:pt x="0" y="7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7"/>
                  </a:lnTo>
                  <a:lnTo>
                    <a:pt x="243" y="7"/>
                  </a:lnTo>
                  <a:lnTo>
                    <a:pt x="2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444798" y="1572895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589463" y="2045653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586923" y="3463608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46850" y="2054225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44310" y="3473768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85840" y="1643380"/>
            <a:ext cx="10160" cy="452183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7696835" y="2199640"/>
            <a:ext cx="2865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在群内，接收到大量的无用消息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（消息轰炸）</a:t>
            </a:r>
            <a:endParaRPr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36090" y="3602355"/>
            <a:ext cx="277749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占用时间和精力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（不想错过感兴趣的东西，所以要定期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查看）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，但是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收获很少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36090" y="2220595"/>
            <a:ext cx="277749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买了东西以后，被拉进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其他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团购群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696835" y="3516630"/>
            <a:ext cx="286512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在群内，会有大量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推销人员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的存在，同时也会面临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诈骗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789488" y="222662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42113" y="2236788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782185" y="364458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购买者面临的问题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4" name="组合 185"/>
          <p:cNvGrpSpPr/>
          <p:nvPr/>
        </p:nvGrpSpPr>
        <p:grpSpPr bwMode="auto">
          <a:xfrm>
            <a:off x="576580" y="1996440"/>
            <a:ext cx="904875" cy="903288"/>
            <a:chOff x="5417695" y="4745093"/>
            <a:chExt cx="904391" cy="903061"/>
          </a:xfrm>
        </p:grpSpPr>
        <p:sp>
          <p:nvSpPr>
            <p:cNvPr id="33932" name="Freeform 492"/>
            <p:cNvSpPr/>
            <p:nvPr/>
          </p:nvSpPr>
          <p:spPr bwMode="auto">
            <a:xfrm>
              <a:off x="5417695" y="4745093"/>
              <a:ext cx="904391" cy="903061"/>
            </a:xfrm>
            <a:custGeom>
              <a:avLst/>
              <a:gdLst>
                <a:gd name="T0" fmla="*/ 2147483647 w 575"/>
                <a:gd name="T1" fmla="*/ 2147483647 h 574"/>
                <a:gd name="T2" fmla="*/ 2147483647 w 575"/>
                <a:gd name="T3" fmla="*/ 2147483647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0 w 575"/>
                <a:gd name="T9" fmla="*/ 2147483647 h 574"/>
                <a:gd name="T10" fmla="*/ 0 w 575"/>
                <a:gd name="T11" fmla="*/ 2147483647 h 574"/>
                <a:gd name="T12" fmla="*/ 2147483647 w 575"/>
                <a:gd name="T13" fmla="*/ 0 h 574"/>
                <a:gd name="T14" fmla="*/ 2147483647 w 575"/>
                <a:gd name="T15" fmla="*/ 0 h 574"/>
                <a:gd name="T16" fmla="*/ 2147483647 w 575"/>
                <a:gd name="T17" fmla="*/ 2147483647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575" y="146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9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3" name="Freeform 493"/>
            <p:cNvSpPr/>
            <p:nvPr/>
          </p:nvSpPr>
          <p:spPr bwMode="auto">
            <a:xfrm>
              <a:off x="5641133" y="4916661"/>
              <a:ext cx="680953" cy="731493"/>
            </a:xfrm>
            <a:custGeom>
              <a:avLst/>
              <a:gdLst>
                <a:gd name="T0" fmla="*/ 2147483647 w 433"/>
                <a:gd name="T1" fmla="*/ 2147483647 h 465"/>
                <a:gd name="T2" fmla="*/ 2147483647 w 433"/>
                <a:gd name="T3" fmla="*/ 2147483647 h 465"/>
                <a:gd name="T4" fmla="*/ 0 w 433"/>
                <a:gd name="T5" fmla="*/ 2147483647 h 465"/>
                <a:gd name="T6" fmla="*/ 2147483647 w 433"/>
                <a:gd name="T7" fmla="*/ 2147483647 h 465"/>
                <a:gd name="T8" fmla="*/ 0 w 433"/>
                <a:gd name="T9" fmla="*/ 2147483647 h 465"/>
                <a:gd name="T10" fmla="*/ 2147483647 w 433"/>
                <a:gd name="T11" fmla="*/ 2147483647 h 465"/>
                <a:gd name="T12" fmla="*/ 2147483647 w 433"/>
                <a:gd name="T13" fmla="*/ 2147483647 h 465"/>
                <a:gd name="T14" fmla="*/ 2147483647 w 433"/>
                <a:gd name="T15" fmla="*/ 2147483647 h 465"/>
                <a:gd name="T16" fmla="*/ 2147483647 w 433"/>
                <a:gd name="T17" fmla="*/ 2147483647 h 465"/>
                <a:gd name="T18" fmla="*/ 2147483647 w 433"/>
                <a:gd name="T19" fmla="*/ 2147483647 h 465"/>
                <a:gd name="T20" fmla="*/ 2147483647 w 433"/>
                <a:gd name="T21" fmla="*/ 2147483647 h 465"/>
                <a:gd name="T22" fmla="*/ 2147483647 w 433"/>
                <a:gd name="T23" fmla="*/ 0 h 465"/>
                <a:gd name="T24" fmla="*/ 2147483647 w 433"/>
                <a:gd name="T25" fmla="*/ 2147483647 h 465"/>
                <a:gd name="T26" fmla="*/ 2147483647 w 433"/>
                <a:gd name="T27" fmla="*/ 2147483647 h 465"/>
                <a:gd name="T28" fmla="*/ 2147483647 w 433"/>
                <a:gd name="T29" fmla="*/ 2147483647 h 465"/>
                <a:gd name="T30" fmla="*/ 2147483647 w 433"/>
                <a:gd name="T31" fmla="*/ 2147483647 h 465"/>
                <a:gd name="T32" fmla="*/ 2147483647 w 433"/>
                <a:gd name="T33" fmla="*/ 2147483647 h 465"/>
                <a:gd name="T34" fmla="*/ 2147483647 w 433"/>
                <a:gd name="T35" fmla="*/ 2147483647 h 465"/>
                <a:gd name="T36" fmla="*/ 2147483647 w 433"/>
                <a:gd name="T37" fmla="*/ 2147483647 h 4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33" h="465">
                  <a:moveTo>
                    <a:pt x="30" y="357"/>
                  </a:moveTo>
                  <a:cubicBezTo>
                    <a:pt x="132" y="238"/>
                    <a:pt x="132" y="238"/>
                    <a:pt x="132" y="23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91" y="90"/>
                    <a:pt x="191" y="90"/>
                    <a:pt x="191" y="9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433" y="171"/>
                    <a:pt x="433" y="171"/>
                    <a:pt x="433" y="171"/>
                  </a:cubicBezTo>
                  <a:cubicBezTo>
                    <a:pt x="433" y="319"/>
                    <a:pt x="433" y="319"/>
                    <a:pt x="433" y="319"/>
                  </a:cubicBezTo>
                  <a:cubicBezTo>
                    <a:pt x="433" y="400"/>
                    <a:pt x="367" y="465"/>
                    <a:pt x="286" y="465"/>
                  </a:cubicBezTo>
                  <a:cubicBezTo>
                    <a:pt x="138" y="465"/>
                    <a:pt x="138" y="465"/>
                    <a:pt x="138" y="465"/>
                  </a:cubicBezTo>
                  <a:lnTo>
                    <a:pt x="30" y="357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4" name="Rectangle 523"/>
            <p:cNvSpPr>
              <a:spLocks noChangeArrowheads="1"/>
            </p:cNvSpPr>
            <p:nvPr/>
          </p:nvSpPr>
          <p:spPr bwMode="auto">
            <a:xfrm>
              <a:off x="5861245" y="4943261"/>
              <a:ext cx="15960" cy="10706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5" name="Freeform 524"/>
            <p:cNvSpPr/>
            <p:nvPr/>
          </p:nvSpPr>
          <p:spPr bwMode="auto">
            <a:xfrm>
              <a:off x="5826666" y="4912006"/>
              <a:ext cx="85119" cy="43889"/>
            </a:xfrm>
            <a:custGeom>
              <a:avLst/>
              <a:gdLst>
                <a:gd name="T0" fmla="*/ 2147483647 w 54"/>
                <a:gd name="T1" fmla="*/ 0 h 28"/>
                <a:gd name="T2" fmla="*/ 2147483647 w 54"/>
                <a:gd name="T3" fmla="*/ 0 h 28"/>
                <a:gd name="T4" fmla="*/ 2147483647 w 54"/>
                <a:gd name="T5" fmla="*/ 2147483647 h 28"/>
                <a:gd name="T6" fmla="*/ 2147483647 w 54"/>
                <a:gd name="T7" fmla="*/ 2147483647 h 28"/>
                <a:gd name="T8" fmla="*/ 2147483647 w 54"/>
                <a:gd name="T9" fmla="*/ 2147483647 h 28"/>
                <a:gd name="T10" fmla="*/ 2147483647 w 54"/>
                <a:gd name="T11" fmla="*/ 2147483647 h 28"/>
                <a:gd name="T12" fmla="*/ 0 w 54"/>
                <a:gd name="T13" fmla="*/ 2147483647 h 28"/>
                <a:gd name="T14" fmla="*/ 0 w 54"/>
                <a:gd name="T15" fmla="*/ 2147483647 h 28"/>
                <a:gd name="T16" fmla="*/ 2147483647 w 54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28">
                  <a:moveTo>
                    <a:pt x="1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8" y="0"/>
                    <a:pt x="54" y="6"/>
                    <a:pt x="5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22"/>
                    <a:pt x="48" y="28"/>
                    <a:pt x="40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6" name="Freeform 525"/>
            <p:cNvSpPr/>
            <p:nvPr/>
          </p:nvSpPr>
          <p:spPr bwMode="auto">
            <a:xfrm>
              <a:off x="5680367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2147483647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5" y="0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0" y="95"/>
                    <a:pt x="9" y="101"/>
                    <a:pt x="17" y="91"/>
                  </a:cubicBezTo>
                  <a:cubicBezTo>
                    <a:pt x="71" y="18"/>
                    <a:pt x="71" y="18"/>
                    <a:pt x="71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7" name="Freeform 526"/>
            <p:cNvSpPr/>
            <p:nvPr/>
          </p:nvSpPr>
          <p:spPr bwMode="auto">
            <a:xfrm>
              <a:off x="5946365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0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6" y="0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71" y="95"/>
                    <a:pt x="62" y="101"/>
                    <a:pt x="55" y="91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8" name="Oval 527"/>
            <p:cNvSpPr>
              <a:spLocks noChangeArrowheads="1"/>
            </p:cNvSpPr>
            <p:nvPr/>
          </p:nvSpPr>
          <p:spPr bwMode="auto">
            <a:xfrm>
              <a:off x="5650443" y="4987816"/>
              <a:ext cx="438896" cy="438230"/>
            </a:xfrm>
            <a:prstGeom prst="ellipse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9" name="Oval 528"/>
            <p:cNvSpPr>
              <a:spLocks noChangeArrowheads="1"/>
            </p:cNvSpPr>
            <p:nvPr/>
          </p:nvSpPr>
          <p:spPr bwMode="auto">
            <a:xfrm>
              <a:off x="5691672" y="5028380"/>
              <a:ext cx="356436" cy="357101"/>
            </a:xfrm>
            <a:prstGeom prst="ellipse">
              <a:avLst/>
            </a:pr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40" name="Freeform 529"/>
            <p:cNvSpPr/>
            <p:nvPr/>
          </p:nvSpPr>
          <p:spPr bwMode="auto">
            <a:xfrm>
              <a:off x="5718272" y="5197954"/>
              <a:ext cx="50539" cy="17290"/>
            </a:xfrm>
            <a:custGeom>
              <a:avLst/>
              <a:gdLst>
                <a:gd name="T0" fmla="*/ 2147483647 w 32"/>
                <a:gd name="T1" fmla="*/ 2147483647 h 11"/>
                <a:gd name="T2" fmla="*/ 0 w 32"/>
                <a:gd name="T3" fmla="*/ 2147483647 h 11"/>
                <a:gd name="T4" fmla="*/ 2147483647 w 32"/>
                <a:gd name="T5" fmla="*/ 0 h 11"/>
                <a:gd name="T6" fmla="*/ 2147483647 w 32"/>
                <a:gd name="T7" fmla="*/ 0 h 11"/>
                <a:gd name="T8" fmla="*/ 2147483647 w 32"/>
                <a:gd name="T9" fmla="*/ 2147483647 h 11"/>
                <a:gd name="T10" fmla="*/ 2147483647 w 32"/>
                <a:gd name="T11" fmla="*/ 2147483647 h 11"/>
                <a:gd name="T12" fmla="*/ 2147483647 w 32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6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1" name="Freeform 530"/>
            <p:cNvSpPr/>
            <p:nvPr/>
          </p:nvSpPr>
          <p:spPr bwMode="auto">
            <a:xfrm>
              <a:off x="5861245" y="5056975"/>
              <a:ext cx="17290" cy="49874"/>
            </a:xfrm>
            <a:custGeom>
              <a:avLst/>
              <a:gdLst>
                <a:gd name="T0" fmla="*/ 0 w 11"/>
                <a:gd name="T1" fmla="*/ 2147483647 h 32"/>
                <a:gd name="T2" fmla="*/ 2147483647 w 11"/>
                <a:gd name="T3" fmla="*/ 0 h 32"/>
                <a:gd name="T4" fmla="*/ 2147483647 w 11"/>
                <a:gd name="T5" fmla="*/ 2147483647 h 32"/>
                <a:gd name="T6" fmla="*/ 2147483647 w 11"/>
                <a:gd name="T7" fmla="*/ 2147483647 h 32"/>
                <a:gd name="T8" fmla="*/ 2147483647 w 11"/>
                <a:gd name="T9" fmla="*/ 2147483647 h 32"/>
                <a:gd name="T10" fmla="*/ 0 w 11"/>
                <a:gd name="T11" fmla="*/ 2147483647 h 32"/>
                <a:gd name="T12" fmla="*/ 0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0" y="6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2" name="Freeform 531"/>
            <p:cNvSpPr/>
            <p:nvPr/>
          </p:nvSpPr>
          <p:spPr bwMode="auto">
            <a:xfrm>
              <a:off x="5969639" y="5197954"/>
              <a:ext cx="50539" cy="17290"/>
            </a:xfrm>
            <a:custGeom>
              <a:avLst/>
              <a:gdLst>
                <a:gd name="T0" fmla="*/ 2147483647 w 32"/>
                <a:gd name="T1" fmla="*/ 0 h 11"/>
                <a:gd name="T2" fmla="*/ 2147483647 w 32"/>
                <a:gd name="T3" fmla="*/ 2147483647 h 11"/>
                <a:gd name="T4" fmla="*/ 2147483647 w 32"/>
                <a:gd name="T5" fmla="*/ 2147483647 h 11"/>
                <a:gd name="T6" fmla="*/ 2147483647 w 32"/>
                <a:gd name="T7" fmla="*/ 2147483647 h 11"/>
                <a:gd name="T8" fmla="*/ 0 w 32"/>
                <a:gd name="T9" fmla="*/ 2147483647 h 11"/>
                <a:gd name="T10" fmla="*/ 2147483647 w 32"/>
                <a:gd name="T11" fmla="*/ 0 h 11"/>
                <a:gd name="T12" fmla="*/ 2147483647 w 32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26" y="0"/>
                  </a:move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3" name="Freeform 532"/>
            <p:cNvSpPr/>
            <p:nvPr/>
          </p:nvSpPr>
          <p:spPr bwMode="auto">
            <a:xfrm>
              <a:off x="5861245" y="5308342"/>
              <a:ext cx="17290" cy="50539"/>
            </a:xfrm>
            <a:custGeom>
              <a:avLst/>
              <a:gdLst>
                <a:gd name="T0" fmla="*/ 2147483647 w 11"/>
                <a:gd name="T1" fmla="*/ 2147483647 h 32"/>
                <a:gd name="T2" fmla="*/ 2147483647 w 11"/>
                <a:gd name="T3" fmla="*/ 2147483647 h 32"/>
                <a:gd name="T4" fmla="*/ 0 w 11"/>
                <a:gd name="T5" fmla="*/ 2147483647 h 32"/>
                <a:gd name="T6" fmla="*/ 0 w 11"/>
                <a:gd name="T7" fmla="*/ 2147483647 h 32"/>
                <a:gd name="T8" fmla="*/ 2147483647 w 11"/>
                <a:gd name="T9" fmla="*/ 0 h 32"/>
                <a:gd name="T10" fmla="*/ 2147483647 w 11"/>
                <a:gd name="T11" fmla="*/ 2147483647 h 32"/>
                <a:gd name="T12" fmla="*/ 2147483647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11" y="26"/>
                  </a:move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4" name="Freeform 533"/>
            <p:cNvSpPr/>
            <p:nvPr/>
          </p:nvSpPr>
          <p:spPr bwMode="auto">
            <a:xfrm>
              <a:off x="5792086" y="5154064"/>
              <a:ext cx="179548" cy="63175"/>
            </a:xfrm>
            <a:custGeom>
              <a:avLst/>
              <a:gdLst>
                <a:gd name="T0" fmla="*/ 2147483647 w 114"/>
                <a:gd name="T1" fmla="*/ 2147483647 h 40"/>
                <a:gd name="T2" fmla="*/ 2147483647 w 114"/>
                <a:gd name="T3" fmla="*/ 2147483647 h 40"/>
                <a:gd name="T4" fmla="*/ 2147483647 w 114"/>
                <a:gd name="T5" fmla="*/ 2147483647 h 40"/>
                <a:gd name="T6" fmla="*/ 2147483647 w 114"/>
                <a:gd name="T7" fmla="*/ 2147483647 h 40"/>
                <a:gd name="T8" fmla="*/ 2147483647 w 114"/>
                <a:gd name="T9" fmla="*/ 2147483647 h 40"/>
                <a:gd name="T10" fmla="*/ 2147483647 w 114"/>
                <a:gd name="T11" fmla="*/ 2147483647 h 40"/>
                <a:gd name="T12" fmla="*/ 2147483647 w 114"/>
                <a:gd name="T13" fmla="*/ 2147483647 h 40"/>
                <a:gd name="T14" fmla="*/ 2147483647 w 114"/>
                <a:gd name="T15" fmla="*/ 2147483647 h 40"/>
                <a:gd name="T16" fmla="*/ 2147483647 w 114"/>
                <a:gd name="T17" fmla="*/ 2147483647 h 40"/>
                <a:gd name="T18" fmla="*/ 2147483647 w 114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4" h="40">
                  <a:moveTo>
                    <a:pt x="4" y="19"/>
                  </a:moveTo>
                  <a:cubicBezTo>
                    <a:pt x="2" y="18"/>
                    <a:pt x="0" y="15"/>
                    <a:pt x="2" y="12"/>
                  </a:cubicBezTo>
                  <a:cubicBezTo>
                    <a:pt x="3" y="9"/>
                    <a:pt x="6" y="8"/>
                    <a:pt x="9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8" y="0"/>
                    <a:pt x="112" y="1"/>
                    <a:pt x="113" y="4"/>
                  </a:cubicBezTo>
                  <a:cubicBezTo>
                    <a:pt x="114" y="6"/>
                    <a:pt x="113" y="10"/>
                    <a:pt x="110" y="11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0" y="40"/>
                    <a:pt x="48" y="39"/>
                    <a:pt x="47" y="39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5" name="Freeform 534"/>
            <p:cNvSpPr/>
            <p:nvPr/>
          </p:nvSpPr>
          <p:spPr bwMode="auto">
            <a:xfrm>
              <a:off x="5607883" y="4916661"/>
              <a:ext cx="179548" cy="166913"/>
            </a:xfrm>
            <a:custGeom>
              <a:avLst/>
              <a:gdLst>
                <a:gd name="T0" fmla="*/ 2147483647 w 114"/>
                <a:gd name="T1" fmla="*/ 2147483647 h 106"/>
                <a:gd name="T2" fmla="*/ 2147483647 w 114"/>
                <a:gd name="T3" fmla="*/ 2147483647 h 106"/>
                <a:gd name="T4" fmla="*/ 2147483647 w 114"/>
                <a:gd name="T5" fmla="*/ 2147483647 h 106"/>
                <a:gd name="T6" fmla="*/ 2147483647 w 114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" h="106">
                  <a:moveTo>
                    <a:pt x="29" y="21"/>
                  </a:moveTo>
                  <a:cubicBezTo>
                    <a:pt x="54" y="0"/>
                    <a:pt x="93" y="3"/>
                    <a:pt x="114" y="28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0" y="81"/>
                    <a:pt x="3" y="43"/>
                    <a:pt x="29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6" name="Freeform 535"/>
            <p:cNvSpPr/>
            <p:nvPr/>
          </p:nvSpPr>
          <p:spPr bwMode="auto">
            <a:xfrm>
              <a:off x="5947695" y="4916661"/>
              <a:ext cx="180878" cy="166913"/>
            </a:xfrm>
            <a:custGeom>
              <a:avLst/>
              <a:gdLst>
                <a:gd name="T0" fmla="*/ 2147483647 w 115"/>
                <a:gd name="T1" fmla="*/ 2147483647 h 106"/>
                <a:gd name="T2" fmla="*/ 2147483647 w 115"/>
                <a:gd name="T3" fmla="*/ 2147483647 h 106"/>
                <a:gd name="T4" fmla="*/ 0 w 115"/>
                <a:gd name="T5" fmla="*/ 2147483647 h 106"/>
                <a:gd name="T6" fmla="*/ 2147483647 w 115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5" h="106">
                  <a:moveTo>
                    <a:pt x="86" y="21"/>
                  </a:moveTo>
                  <a:cubicBezTo>
                    <a:pt x="111" y="43"/>
                    <a:pt x="115" y="81"/>
                    <a:pt x="93" y="10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2" y="3"/>
                    <a:pt x="60" y="0"/>
                    <a:pt x="86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3" name="组合 90"/>
          <p:cNvGrpSpPr/>
          <p:nvPr/>
        </p:nvGrpSpPr>
        <p:grpSpPr bwMode="auto">
          <a:xfrm>
            <a:off x="10601960" y="2001203"/>
            <a:ext cx="914400" cy="912812"/>
            <a:chOff x="10318712" y="2466811"/>
            <a:chExt cx="915076" cy="913962"/>
          </a:xfrm>
        </p:grpSpPr>
        <p:sp>
          <p:nvSpPr>
            <p:cNvPr id="34026" name="Freeform 83"/>
            <p:cNvSpPr/>
            <p:nvPr/>
          </p:nvSpPr>
          <p:spPr bwMode="auto">
            <a:xfrm>
              <a:off x="10318712" y="2466811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7" name="Freeform 208"/>
            <p:cNvSpPr/>
            <p:nvPr/>
          </p:nvSpPr>
          <p:spPr bwMode="auto">
            <a:xfrm>
              <a:off x="10697210" y="2603738"/>
              <a:ext cx="159192" cy="370706"/>
            </a:xfrm>
            <a:custGeom>
              <a:avLst/>
              <a:gdLst>
                <a:gd name="T0" fmla="*/ 2147483647 w 92"/>
                <a:gd name="T1" fmla="*/ 2147483647 h 213"/>
                <a:gd name="T2" fmla="*/ 2147483647 w 92"/>
                <a:gd name="T3" fmla="*/ 2147483647 h 213"/>
                <a:gd name="T4" fmla="*/ 2147483647 w 92"/>
                <a:gd name="T5" fmla="*/ 2147483647 h 213"/>
                <a:gd name="T6" fmla="*/ 0 w 92"/>
                <a:gd name="T7" fmla="*/ 2147483647 h 213"/>
                <a:gd name="T8" fmla="*/ 0 w 92"/>
                <a:gd name="T9" fmla="*/ 2147483647 h 213"/>
                <a:gd name="T10" fmla="*/ 2147483647 w 92"/>
                <a:gd name="T11" fmla="*/ 0 h 213"/>
                <a:gd name="T12" fmla="*/ 2147483647 w 92"/>
                <a:gd name="T13" fmla="*/ 0 h 213"/>
                <a:gd name="T14" fmla="*/ 2147483647 w 92"/>
                <a:gd name="T15" fmla="*/ 2147483647 h 213"/>
                <a:gd name="T16" fmla="*/ 2147483647 w 92"/>
                <a:gd name="T17" fmla="*/ 2147483647 h 2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" h="213">
                  <a:moveTo>
                    <a:pt x="92" y="167"/>
                  </a:moveTo>
                  <a:cubicBezTo>
                    <a:pt x="92" y="193"/>
                    <a:pt x="71" y="213"/>
                    <a:pt x="46" y="213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21" y="213"/>
                    <a:pt x="0" y="193"/>
                    <a:pt x="0" y="16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lnTo>
                    <a:pt x="92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8" name="Freeform 209"/>
            <p:cNvSpPr/>
            <p:nvPr/>
          </p:nvSpPr>
          <p:spPr bwMode="auto">
            <a:xfrm>
              <a:off x="10527999" y="2824158"/>
              <a:ext cx="498728" cy="421915"/>
            </a:xfrm>
            <a:custGeom>
              <a:avLst/>
              <a:gdLst>
                <a:gd name="T0" fmla="*/ 2147483647 w 287"/>
                <a:gd name="T1" fmla="*/ 0 h 242"/>
                <a:gd name="T2" fmla="*/ 2147483647 w 287"/>
                <a:gd name="T3" fmla="*/ 0 h 242"/>
                <a:gd name="T4" fmla="*/ 2147483647 w 287"/>
                <a:gd name="T5" fmla="*/ 2147483647 h 242"/>
                <a:gd name="T6" fmla="*/ 2147483647 w 287"/>
                <a:gd name="T7" fmla="*/ 2147483647 h 242"/>
                <a:gd name="T8" fmla="*/ 2147483647 w 287"/>
                <a:gd name="T9" fmla="*/ 2147483647 h 242"/>
                <a:gd name="T10" fmla="*/ 2147483647 w 287"/>
                <a:gd name="T11" fmla="*/ 0 h 242"/>
                <a:gd name="T12" fmla="*/ 2147483647 w 287"/>
                <a:gd name="T13" fmla="*/ 0 h 242"/>
                <a:gd name="T14" fmla="*/ 0 w 287"/>
                <a:gd name="T15" fmla="*/ 2147483647 h 242"/>
                <a:gd name="T16" fmla="*/ 2147483647 w 287"/>
                <a:gd name="T17" fmla="*/ 2147483647 h 242"/>
                <a:gd name="T18" fmla="*/ 2147483647 w 287"/>
                <a:gd name="T19" fmla="*/ 2147483647 h 242"/>
                <a:gd name="T20" fmla="*/ 2147483647 w 287"/>
                <a:gd name="T21" fmla="*/ 2147483647 h 242"/>
                <a:gd name="T22" fmla="*/ 2147483647 w 287"/>
                <a:gd name="T23" fmla="*/ 2147483647 h 242"/>
                <a:gd name="T24" fmla="*/ 2147483647 w 287"/>
                <a:gd name="T25" fmla="*/ 2147483647 h 242"/>
                <a:gd name="T26" fmla="*/ 2147483647 w 287"/>
                <a:gd name="T27" fmla="*/ 2147483647 h 242"/>
                <a:gd name="T28" fmla="*/ 2147483647 w 287"/>
                <a:gd name="T29" fmla="*/ 2147483647 h 242"/>
                <a:gd name="T30" fmla="*/ 2147483647 w 287"/>
                <a:gd name="T31" fmla="*/ 2147483647 h 242"/>
                <a:gd name="T32" fmla="*/ 2147483647 w 287"/>
                <a:gd name="T33" fmla="*/ 2147483647 h 242"/>
                <a:gd name="T34" fmla="*/ 2147483647 w 287"/>
                <a:gd name="T35" fmla="*/ 2147483647 h 242"/>
                <a:gd name="T36" fmla="*/ 2147483647 w 287"/>
                <a:gd name="T37" fmla="*/ 2147483647 h 242"/>
                <a:gd name="T38" fmla="*/ 2147483647 w 287"/>
                <a:gd name="T39" fmla="*/ 2147483647 h 242"/>
                <a:gd name="T40" fmla="*/ 2147483647 w 287"/>
                <a:gd name="T41" fmla="*/ 2147483647 h 242"/>
                <a:gd name="T42" fmla="*/ 2147483647 w 287"/>
                <a:gd name="T43" fmla="*/ 0 h 2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87" h="242">
                  <a:moveTo>
                    <a:pt x="27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3"/>
                    <a:pt x="235" y="23"/>
                    <a:pt x="235" y="23"/>
                  </a:cubicBezTo>
                  <a:cubicBezTo>
                    <a:pt x="231" y="71"/>
                    <a:pt x="192" y="109"/>
                    <a:pt x="143" y="109"/>
                  </a:cubicBezTo>
                  <a:cubicBezTo>
                    <a:pt x="94" y="109"/>
                    <a:pt x="54" y="70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8" y="76"/>
                    <a:pt x="71" y="113"/>
                    <a:pt x="114" y="125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197" y="242"/>
                    <a:pt x="197" y="242"/>
                    <a:pt x="197" y="242"/>
                  </a:cubicBezTo>
                  <a:cubicBezTo>
                    <a:pt x="197" y="213"/>
                    <a:pt x="197" y="213"/>
                    <a:pt x="197" y="213"/>
                  </a:cubicBezTo>
                  <a:cubicBezTo>
                    <a:pt x="172" y="213"/>
                    <a:pt x="172" y="213"/>
                    <a:pt x="172" y="213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215" y="113"/>
                    <a:pt x="248" y="76"/>
                    <a:pt x="254" y="31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80" y="31"/>
                    <a:pt x="287" y="24"/>
                    <a:pt x="287" y="16"/>
                  </a:cubicBezTo>
                  <a:cubicBezTo>
                    <a:pt x="287" y="7"/>
                    <a:pt x="28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9" name="Freeform 210"/>
            <p:cNvSpPr/>
            <p:nvPr/>
          </p:nvSpPr>
          <p:spPr bwMode="auto">
            <a:xfrm>
              <a:off x="10546924" y="282638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0" name="Freeform 211"/>
            <p:cNvSpPr/>
            <p:nvPr/>
          </p:nvSpPr>
          <p:spPr bwMode="auto">
            <a:xfrm>
              <a:off x="10318712" y="2836403"/>
              <a:ext cx="552163" cy="544370"/>
            </a:xfrm>
            <a:custGeom>
              <a:avLst/>
              <a:gdLst>
                <a:gd name="T0" fmla="*/ 2147483647 w 317"/>
                <a:gd name="T1" fmla="*/ 2147483647 h 313"/>
                <a:gd name="T2" fmla="*/ 2147483647 w 317"/>
                <a:gd name="T3" fmla="*/ 2147483647 h 313"/>
                <a:gd name="T4" fmla="*/ 2147483647 w 317"/>
                <a:gd name="T5" fmla="*/ 2147483647 h 313"/>
                <a:gd name="T6" fmla="*/ 2147483647 w 317"/>
                <a:gd name="T7" fmla="*/ 2147483647 h 313"/>
                <a:gd name="T8" fmla="*/ 2147483647 w 317"/>
                <a:gd name="T9" fmla="*/ 2147483647 h 313"/>
                <a:gd name="T10" fmla="*/ 2147483647 w 317"/>
                <a:gd name="T11" fmla="*/ 2147483647 h 313"/>
                <a:gd name="T12" fmla="*/ 2147483647 w 317"/>
                <a:gd name="T13" fmla="*/ 0 h 313"/>
                <a:gd name="T14" fmla="*/ 0 w 317"/>
                <a:gd name="T15" fmla="*/ 2147483647 h 313"/>
                <a:gd name="T16" fmla="*/ 0 w 317"/>
                <a:gd name="T17" fmla="*/ 2147483647 h 313"/>
                <a:gd name="T18" fmla="*/ 2147483647 w 317"/>
                <a:gd name="T19" fmla="*/ 2147483647 h 313"/>
                <a:gd name="T20" fmla="*/ 2147483647 w 317"/>
                <a:gd name="T21" fmla="*/ 2147483647 h 313"/>
                <a:gd name="T22" fmla="*/ 2147483647 w 317"/>
                <a:gd name="T23" fmla="*/ 2147483647 h 313"/>
                <a:gd name="T24" fmla="*/ 2147483647 w 317"/>
                <a:gd name="T25" fmla="*/ 2147483647 h 313"/>
                <a:gd name="T26" fmla="*/ 2147483647 w 317"/>
                <a:gd name="T27" fmla="*/ 2147483647 h 3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7" h="313">
                  <a:moveTo>
                    <a:pt x="209" y="206"/>
                  </a:moveTo>
                  <a:cubicBezTo>
                    <a:pt x="234" y="206"/>
                    <a:pt x="234" y="206"/>
                    <a:pt x="234" y="206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191" y="106"/>
                    <a:pt x="158" y="69"/>
                    <a:pt x="152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7" y="24"/>
                    <a:pt x="120" y="17"/>
                    <a:pt x="120" y="9"/>
                  </a:cubicBezTo>
                  <a:cubicBezTo>
                    <a:pt x="120" y="6"/>
                    <a:pt x="120" y="3"/>
                    <a:pt x="122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35" y="313"/>
                    <a:pt x="79" y="313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317" y="235"/>
                    <a:pt x="317" y="235"/>
                    <a:pt x="317" y="235"/>
                  </a:cubicBezTo>
                  <a:cubicBezTo>
                    <a:pt x="209" y="235"/>
                    <a:pt x="209" y="235"/>
                    <a:pt x="209" y="235"/>
                  </a:cubicBezTo>
                  <a:lnTo>
                    <a:pt x="209" y="20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7" name="组合 26"/>
          <p:cNvGrpSpPr/>
          <p:nvPr/>
        </p:nvGrpSpPr>
        <p:grpSpPr bwMode="auto">
          <a:xfrm>
            <a:off x="587058" y="3541078"/>
            <a:ext cx="904875" cy="901700"/>
            <a:chOff x="5417695" y="2495422"/>
            <a:chExt cx="904391" cy="902396"/>
          </a:xfrm>
        </p:grpSpPr>
        <p:sp>
          <p:nvSpPr>
            <p:cNvPr id="34081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2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3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4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5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598468" y="3432810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8" name="Rectangular Callout 35"/>
          <p:cNvSpPr/>
          <p:nvPr/>
        </p:nvSpPr>
        <p:spPr>
          <a:xfrm flipH="1">
            <a:off x="4608513" y="4930140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46850" y="4930140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3" name="Text Placeholder 3"/>
          <p:cNvSpPr txBox="1"/>
          <p:nvPr/>
        </p:nvSpPr>
        <p:spPr bwMode="auto">
          <a:xfrm>
            <a:off x="1736090" y="5300345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质量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没有保证</a:t>
            </a:r>
            <a:endParaRPr lang="zh-CN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08538" y="5111115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45288" y="5111115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2390" y="5213985"/>
            <a:ext cx="2870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需要自提，但存在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位置偏差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33804" name="组合 96"/>
          <p:cNvGrpSpPr/>
          <p:nvPr/>
        </p:nvGrpSpPr>
        <p:grpSpPr bwMode="auto">
          <a:xfrm>
            <a:off x="10642600" y="4917440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592455" y="4896803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13" name="Text Placeholder 3"/>
          <p:cNvSpPr txBox="1"/>
          <p:nvPr/>
        </p:nvSpPr>
        <p:spPr bwMode="auto">
          <a:xfrm>
            <a:off x="4787900" y="364458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3"/>
          <p:cNvSpPr txBox="1"/>
          <p:nvPr/>
        </p:nvSpPr>
        <p:spPr bwMode="auto">
          <a:xfrm>
            <a:off x="6740525" y="365474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26"/>
          <p:cNvGrpSpPr/>
          <p:nvPr/>
        </p:nvGrpSpPr>
        <p:grpSpPr bwMode="auto">
          <a:xfrm>
            <a:off x="592773" y="3541078"/>
            <a:ext cx="904875" cy="901700"/>
            <a:chOff x="5417695" y="2495422"/>
            <a:chExt cx="904391" cy="902396"/>
          </a:xfrm>
        </p:grpSpPr>
        <p:sp>
          <p:nvSpPr>
            <p:cNvPr id="16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7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8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9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Rounded Rectangle 2"/>
          <p:cNvSpPr/>
          <p:nvPr/>
        </p:nvSpPr>
        <p:spPr>
          <a:xfrm>
            <a:off x="955675" y="1628140"/>
            <a:ext cx="6643370" cy="3602355"/>
          </a:xfrm>
          <a:prstGeom prst="roundRect">
            <a:avLst>
              <a:gd name="adj" fmla="val 1163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51" name="矩形 8"/>
          <p:cNvSpPr>
            <a:spLocks noChangeArrowheads="1"/>
          </p:cNvSpPr>
          <p:nvPr/>
        </p:nvSpPr>
        <p:spPr bwMode="auto">
          <a:xfrm>
            <a:off x="1095375" y="2460625"/>
            <a:ext cx="636460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152" name="文本框 9"/>
          <p:cNvSpPr txBox="1">
            <a:spLocks noChangeArrowheads="1"/>
          </p:cNvSpPr>
          <p:nvPr/>
        </p:nvSpPr>
        <p:spPr bwMode="auto">
          <a:xfrm>
            <a:off x="1200785" y="1920875"/>
            <a:ext cx="2203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148" t="27087" r="38560" b="21735"/>
          <a:stretch>
            <a:fillRect/>
          </a:stretch>
        </p:blipFill>
        <p:spPr>
          <a:xfrm>
            <a:off x="7910195" y="1127760"/>
            <a:ext cx="3517265" cy="470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03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移情信息表现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Group 2"/>
          <p:cNvGrpSpPr>
            <a:grpSpLocks noChangeAspect="1"/>
          </p:cNvGrpSpPr>
          <p:nvPr/>
        </p:nvGrpSpPr>
        <p:grpSpPr>
          <a:xfrm>
            <a:off x="4617085" y="2136140"/>
            <a:ext cx="2526030" cy="2526030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Oval 680"/>
          <p:cNvSpPr>
            <a:spLocks noChangeAspect="1" noChangeArrowheads="1"/>
          </p:cNvSpPr>
          <p:nvPr/>
        </p:nvSpPr>
        <p:spPr bwMode="auto">
          <a:xfrm>
            <a:off x="3527425" y="1336358"/>
            <a:ext cx="972000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say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Oval 680"/>
          <p:cNvSpPr>
            <a:spLocks noChangeAspect="1" noChangeArrowheads="1"/>
          </p:cNvSpPr>
          <p:nvPr/>
        </p:nvSpPr>
        <p:spPr bwMode="auto">
          <a:xfrm>
            <a:off x="3527425" y="492855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Oval 680"/>
          <p:cNvSpPr>
            <a:spLocks noChangeAspect="1" noChangeArrowheads="1"/>
          </p:cNvSpPr>
          <p:nvPr/>
        </p:nvSpPr>
        <p:spPr bwMode="auto">
          <a:xfrm>
            <a:off x="7505700" y="4929188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feel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Oval 680"/>
          <p:cNvSpPr>
            <a:spLocks noChangeAspect="1" noChangeArrowheads="1"/>
          </p:cNvSpPr>
          <p:nvPr/>
        </p:nvSpPr>
        <p:spPr bwMode="auto">
          <a:xfrm>
            <a:off x="7505700" y="129762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8950" y="1165860"/>
            <a:ext cx="2838450" cy="636270"/>
            <a:chOff x="717" y="1674"/>
            <a:chExt cx="4470" cy="1002"/>
          </a:xfrm>
        </p:grpSpPr>
        <p:grpSp>
          <p:nvGrpSpPr>
            <p:cNvPr id="33812" name="组合 167"/>
            <p:cNvGrpSpPr/>
            <p:nvPr/>
          </p:nvGrpSpPr>
          <p:grpSpPr bwMode="auto">
            <a:xfrm>
              <a:off x="717" y="1674"/>
              <a:ext cx="1034" cy="1002"/>
              <a:chOff x="4258665" y="3607693"/>
              <a:chExt cx="915076" cy="913962"/>
            </a:xfrm>
          </p:grpSpPr>
          <p:sp>
            <p:nvSpPr>
              <p:cNvPr id="33956" name="Freeform 82"/>
              <p:cNvSpPr/>
              <p:nvPr/>
            </p:nvSpPr>
            <p:spPr bwMode="auto">
              <a:xfrm>
                <a:off x="4258665" y="3607693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7" name="Freeform 234"/>
              <p:cNvSpPr/>
              <p:nvPr/>
            </p:nvSpPr>
            <p:spPr bwMode="auto">
              <a:xfrm>
                <a:off x="4500235" y="3828112"/>
                <a:ext cx="431934" cy="464218"/>
              </a:xfrm>
              <a:custGeom>
                <a:avLst/>
                <a:gdLst>
                  <a:gd name="T0" fmla="*/ 2147483647 w 248"/>
                  <a:gd name="T1" fmla="*/ 2147483647 h 267"/>
                  <a:gd name="T2" fmla="*/ 2147483647 w 248"/>
                  <a:gd name="T3" fmla="*/ 2147483647 h 267"/>
                  <a:gd name="T4" fmla="*/ 0 w 248"/>
                  <a:gd name="T5" fmla="*/ 2147483647 h 267"/>
                  <a:gd name="T6" fmla="*/ 2147483647 w 248"/>
                  <a:gd name="T7" fmla="*/ 2147483647 h 267"/>
                  <a:gd name="T8" fmla="*/ 2147483647 w 248"/>
                  <a:gd name="T9" fmla="*/ 2147483647 h 267"/>
                  <a:gd name="T10" fmla="*/ 2147483647 w 248"/>
                  <a:gd name="T11" fmla="*/ 2147483647 h 267"/>
                  <a:gd name="T12" fmla="*/ 2147483647 w 248"/>
                  <a:gd name="T13" fmla="*/ 2147483647 h 267"/>
                  <a:gd name="T14" fmla="*/ 2147483647 w 248"/>
                  <a:gd name="T15" fmla="*/ 2147483647 h 267"/>
                  <a:gd name="T16" fmla="*/ 2147483647 w 248"/>
                  <a:gd name="T17" fmla="*/ 2147483647 h 267"/>
                  <a:gd name="T18" fmla="*/ 2147483647 w 248"/>
                  <a:gd name="T19" fmla="*/ 2147483647 h 267"/>
                  <a:gd name="T20" fmla="*/ 2147483647 w 248"/>
                  <a:gd name="T21" fmla="*/ 2147483647 h 267"/>
                  <a:gd name="T22" fmla="*/ 2147483647 w 248"/>
                  <a:gd name="T23" fmla="*/ 2147483647 h 267"/>
                  <a:gd name="T24" fmla="*/ 2147483647 w 248"/>
                  <a:gd name="T25" fmla="*/ 2147483647 h 26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8" h="267">
                    <a:moveTo>
                      <a:pt x="189" y="73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24" y="73"/>
                      <a:pt x="1" y="94"/>
                      <a:pt x="0" y="122"/>
                    </a:cubicBezTo>
                    <a:cubicBezTo>
                      <a:pt x="1" y="149"/>
                      <a:pt x="24" y="171"/>
                      <a:pt x="52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117" y="267"/>
                      <a:pt x="117" y="267"/>
                      <a:pt x="117" y="267"/>
                    </a:cubicBezTo>
                    <a:cubicBezTo>
                      <a:pt x="152" y="245"/>
                      <a:pt x="152" y="245"/>
                      <a:pt x="152" y="245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218" y="171"/>
                      <a:pt x="235" y="243"/>
                      <a:pt x="248" y="238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6"/>
                      <a:pt x="248" y="6"/>
                      <a:pt x="248" y="6"/>
                    </a:cubicBezTo>
                    <a:cubicBezTo>
                      <a:pt x="235" y="0"/>
                      <a:pt x="218" y="73"/>
                      <a:pt x="189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8" name="Rectangle 235"/>
              <p:cNvSpPr>
                <a:spLocks noChangeArrowheads="1"/>
              </p:cNvSpPr>
              <p:nvPr/>
            </p:nvSpPr>
            <p:spPr bwMode="auto">
              <a:xfrm>
                <a:off x="4579275" y="3995097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59" name="Rectangle 236"/>
              <p:cNvSpPr>
                <a:spLocks noChangeArrowheads="1"/>
              </p:cNvSpPr>
              <p:nvPr/>
            </p:nvSpPr>
            <p:spPr bwMode="auto">
              <a:xfrm>
                <a:off x="4579275" y="4035173"/>
                <a:ext cx="79040" cy="10019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0" name="Rectangle 237"/>
              <p:cNvSpPr>
                <a:spLocks noChangeArrowheads="1"/>
              </p:cNvSpPr>
              <p:nvPr/>
            </p:nvSpPr>
            <p:spPr bwMode="auto">
              <a:xfrm>
                <a:off x="4579275" y="4073023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1" name="Freeform 238"/>
              <p:cNvSpPr/>
              <p:nvPr/>
            </p:nvSpPr>
            <p:spPr bwMode="auto">
              <a:xfrm>
                <a:off x="4552558" y="3963927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2" name="Freeform 239"/>
              <p:cNvSpPr/>
              <p:nvPr/>
            </p:nvSpPr>
            <p:spPr bwMode="auto">
              <a:xfrm>
                <a:off x="4258665" y="4001776"/>
                <a:ext cx="673505" cy="519879"/>
              </a:xfrm>
              <a:custGeom>
                <a:avLst/>
                <a:gdLst>
                  <a:gd name="T0" fmla="*/ 2147483647 w 387"/>
                  <a:gd name="T1" fmla="*/ 2147483647 h 299"/>
                  <a:gd name="T2" fmla="*/ 2147483647 w 387"/>
                  <a:gd name="T3" fmla="*/ 2147483647 h 299"/>
                  <a:gd name="T4" fmla="*/ 2147483647 w 387"/>
                  <a:gd name="T5" fmla="*/ 2147483647 h 299"/>
                  <a:gd name="T6" fmla="*/ 2147483647 w 387"/>
                  <a:gd name="T7" fmla="*/ 2147483647 h 299"/>
                  <a:gd name="T8" fmla="*/ 2147483647 w 387"/>
                  <a:gd name="T9" fmla="*/ 2147483647 h 299"/>
                  <a:gd name="T10" fmla="*/ 2147483647 w 387"/>
                  <a:gd name="T11" fmla="*/ 2147483647 h 299"/>
                  <a:gd name="T12" fmla="*/ 2147483647 w 387"/>
                  <a:gd name="T13" fmla="*/ 2147483647 h 299"/>
                  <a:gd name="T14" fmla="*/ 2147483647 w 387"/>
                  <a:gd name="T15" fmla="*/ 0 h 299"/>
                  <a:gd name="T16" fmla="*/ 0 w 387"/>
                  <a:gd name="T17" fmla="*/ 2147483647 h 299"/>
                  <a:gd name="T18" fmla="*/ 0 w 387"/>
                  <a:gd name="T19" fmla="*/ 2147483647 h 299"/>
                  <a:gd name="T20" fmla="*/ 2147483647 w 387"/>
                  <a:gd name="T21" fmla="*/ 2147483647 h 299"/>
                  <a:gd name="T22" fmla="*/ 2147483647 w 387"/>
                  <a:gd name="T23" fmla="*/ 2147483647 h 299"/>
                  <a:gd name="T24" fmla="*/ 2147483647 w 387"/>
                  <a:gd name="T25" fmla="*/ 2147483647 h 299"/>
                  <a:gd name="T26" fmla="*/ 2147483647 w 387"/>
                  <a:gd name="T27" fmla="*/ 2147483647 h 29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7" h="299">
                    <a:moveTo>
                      <a:pt x="328" y="71"/>
                    </a:moveTo>
                    <a:cubicBezTo>
                      <a:pt x="245" y="71"/>
                      <a:pt x="245" y="71"/>
                      <a:pt x="245" y="71"/>
                    </a:cubicBezTo>
                    <a:cubicBezTo>
                      <a:pt x="291" y="145"/>
                      <a:pt x="291" y="145"/>
                      <a:pt x="291" y="145"/>
                    </a:cubicBezTo>
                    <a:cubicBezTo>
                      <a:pt x="256" y="167"/>
                      <a:pt x="256" y="167"/>
                      <a:pt x="256" y="167"/>
                    </a:cubicBezTo>
                    <a:cubicBezTo>
                      <a:pt x="197" y="71"/>
                      <a:pt x="197" y="71"/>
                      <a:pt x="197" y="71"/>
                    </a:cubicBezTo>
                    <a:cubicBezTo>
                      <a:pt x="191" y="71"/>
                      <a:pt x="191" y="71"/>
                      <a:pt x="191" y="71"/>
                    </a:cubicBezTo>
                    <a:cubicBezTo>
                      <a:pt x="163" y="71"/>
                      <a:pt x="140" y="49"/>
                      <a:pt x="139" y="22"/>
                    </a:cubicBezTo>
                    <a:cubicBezTo>
                      <a:pt x="139" y="14"/>
                      <a:pt x="141" y="7"/>
                      <a:pt x="145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64"/>
                      <a:pt x="35" y="299"/>
                      <a:pt x="79" y="299"/>
                    </a:cubicBezTo>
                    <a:cubicBezTo>
                      <a:pt x="254" y="299"/>
                      <a:pt x="254" y="299"/>
                      <a:pt x="254" y="299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74" y="143"/>
                      <a:pt x="357" y="71"/>
                      <a:pt x="328" y="71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974" y="1853"/>
              <a:ext cx="32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团购发起者成本高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71255" y="5149215"/>
            <a:ext cx="2855595" cy="636270"/>
            <a:chOff x="965" y="8047"/>
            <a:chExt cx="4497" cy="1002"/>
          </a:xfrm>
        </p:grpSpPr>
        <p:grpSp>
          <p:nvGrpSpPr>
            <p:cNvPr id="33811" name="组合 161"/>
            <p:cNvGrpSpPr/>
            <p:nvPr/>
          </p:nvGrpSpPr>
          <p:grpSpPr bwMode="auto">
            <a:xfrm>
              <a:off x="965" y="8047"/>
              <a:ext cx="1045" cy="1002"/>
              <a:chOff x="9215788" y="3627774"/>
              <a:chExt cx="915076" cy="913962"/>
            </a:xfrm>
          </p:grpSpPr>
          <p:sp>
            <p:nvSpPr>
              <p:cNvPr id="33963" name="Freeform 71"/>
              <p:cNvSpPr/>
              <p:nvPr/>
            </p:nvSpPr>
            <p:spPr bwMode="auto">
              <a:xfrm>
                <a:off x="9215788" y="3627774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EE7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4" name="Freeform 124"/>
              <p:cNvSpPr>
                <a:spLocks noEditPoints="1"/>
              </p:cNvSpPr>
              <p:nvPr/>
            </p:nvSpPr>
            <p:spPr bwMode="auto">
              <a:xfrm>
                <a:off x="9401698" y="3792532"/>
                <a:ext cx="543257" cy="584447"/>
              </a:xfrm>
              <a:custGeom>
                <a:avLst/>
                <a:gdLst>
                  <a:gd name="T0" fmla="*/ 2147483647 w 488"/>
                  <a:gd name="T1" fmla="*/ 0 h 525"/>
                  <a:gd name="T2" fmla="*/ 2147483647 w 488"/>
                  <a:gd name="T3" fmla="*/ 0 h 525"/>
                  <a:gd name="T4" fmla="*/ 2147483647 w 488"/>
                  <a:gd name="T5" fmla="*/ 2147483647 h 525"/>
                  <a:gd name="T6" fmla="*/ 0 w 488"/>
                  <a:gd name="T7" fmla="*/ 2147483647 h 525"/>
                  <a:gd name="T8" fmla="*/ 0 w 488"/>
                  <a:gd name="T9" fmla="*/ 2147483647 h 525"/>
                  <a:gd name="T10" fmla="*/ 2147483647 w 488"/>
                  <a:gd name="T11" fmla="*/ 2147483647 h 525"/>
                  <a:gd name="T12" fmla="*/ 2147483647 w 488"/>
                  <a:gd name="T13" fmla="*/ 2147483647 h 525"/>
                  <a:gd name="T14" fmla="*/ 2147483647 w 488"/>
                  <a:gd name="T15" fmla="*/ 2147483647 h 525"/>
                  <a:gd name="T16" fmla="*/ 2147483647 w 488"/>
                  <a:gd name="T17" fmla="*/ 0 h 525"/>
                  <a:gd name="T18" fmla="*/ 2147483647 w 488"/>
                  <a:gd name="T19" fmla="*/ 2147483647 h 525"/>
                  <a:gd name="T20" fmla="*/ 2147483647 w 488"/>
                  <a:gd name="T21" fmla="*/ 2147483647 h 525"/>
                  <a:gd name="T22" fmla="*/ 2147483647 w 488"/>
                  <a:gd name="T23" fmla="*/ 2147483647 h 525"/>
                  <a:gd name="T24" fmla="*/ 2147483647 w 488"/>
                  <a:gd name="T25" fmla="*/ 2147483647 h 525"/>
                  <a:gd name="T26" fmla="*/ 2147483647 w 488"/>
                  <a:gd name="T27" fmla="*/ 2147483647 h 525"/>
                  <a:gd name="T28" fmla="*/ 2147483647 w 488"/>
                  <a:gd name="T29" fmla="*/ 2147483647 h 525"/>
                  <a:gd name="T30" fmla="*/ 2147483647 w 488"/>
                  <a:gd name="T31" fmla="*/ 2147483647 h 525"/>
                  <a:gd name="T32" fmla="*/ 2147483647 w 488"/>
                  <a:gd name="T33" fmla="*/ 2147483647 h 525"/>
                  <a:gd name="T34" fmla="*/ 2147483647 w 488"/>
                  <a:gd name="T35" fmla="*/ 2147483647 h 525"/>
                  <a:gd name="T36" fmla="*/ 2147483647 w 488"/>
                  <a:gd name="T37" fmla="*/ 2147483647 h 525"/>
                  <a:gd name="T38" fmla="*/ 2147483647 w 488"/>
                  <a:gd name="T39" fmla="*/ 2147483647 h 525"/>
                  <a:gd name="T40" fmla="*/ 2147483647 w 488"/>
                  <a:gd name="T41" fmla="*/ 2147483647 h 52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8" h="525">
                    <a:moveTo>
                      <a:pt x="488" y="0"/>
                    </a:moveTo>
                    <a:lnTo>
                      <a:pt x="77" y="0"/>
                    </a:lnTo>
                    <a:lnTo>
                      <a:pt x="77" y="67"/>
                    </a:lnTo>
                    <a:lnTo>
                      <a:pt x="0" y="67"/>
                    </a:lnTo>
                    <a:lnTo>
                      <a:pt x="0" y="525"/>
                    </a:lnTo>
                    <a:lnTo>
                      <a:pt x="411" y="525"/>
                    </a:lnTo>
                    <a:lnTo>
                      <a:pt x="411" y="456"/>
                    </a:lnTo>
                    <a:lnTo>
                      <a:pt x="488" y="456"/>
                    </a:lnTo>
                    <a:lnTo>
                      <a:pt x="488" y="0"/>
                    </a:lnTo>
                    <a:close/>
                    <a:moveTo>
                      <a:pt x="28" y="98"/>
                    </a:moveTo>
                    <a:lnTo>
                      <a:pt x="383" y="98"/>
                    </a:lnTo>
                    <a:lnTo>
                      <a:pt x="383" y="394"/>
                    </a:lnTo>
                    <a:lnTo>
                      <a:pt x="28" y="394"/>
                    </a:lnTo>
                    <a:lnTo>
                      <a:pt x="28" y="98"/>
                    </a:lnTo>
                    <a:close/>
                    <a:moveTo>
                      <a:pt x="460" y="325"/>
                    </a:moveTo>
                    <a:lnTo>
                      <a:pt x="411" y="325"/>
                    </a:lnTo>
                    <a:lnTo>
                      <a:pt x="411" y="67"/>
                    </a:lnTo>
                    <a:lnTo>
                      <a:pt x="105" y="67"/>
                    </a:lnTo>
                    <a:lnTo>
                      <a:pt x="105" y="31"/>
                    </a:lnTo>
                    <a:lnTo>
                      <a:pt x="460" y="31"/>
                    </a:lnTo>
                    <a:lnTo>
                      <a:pt x="460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5" name="Freeform 125"/>
              <p:cNvSpPr/>
              <p:nvPr/>
            </p:nvSpPr>
            <p:spPr bwMode="auto">
              <a:xfrm>
                <a:off x="9518588" y="3827042"/>
                <a:ext cx="395197" cy="327290"/>
              </a:xfrm>
              <a:custGeom>
                <a:avLst/>
                <a:gdLst>
                  <a:gd name="T0" fmla="*/ 0 w 355"/>
                  <a:gd name="T1" fmla="*/ 2147483647 h 294"/>
                  <a:gd name="T2" fmla="*/ 2147483647 w 355"/>
                  <a:gd name="T3" fmla="*/ 2147483647 h 294"/>
                  <a:gd name="T4" fmla="*/ 2147483647 w 355"/>
                  <a:gd name="T5" fmla="*/ 2147483647 h 294"/>
                  <a:gd name="T6" fmla="*/ 2147483647 w 355"/>
                  <a:gd name="T7" fmla="*/ 2147483647 h 294"/>
                  <a:gd name="T8" fmla="*/ 2147483647 w 355"/>
                  <a:gd name="T9" fmla="*/ 0 h 294"/>
                  <a:gd name="T10" fmla="*/ 0 w 355"/>
                  <a:gd name="T11" fmla="*/ 0 h 294"/>
                  <a:gd name="T12" fmla="*/ 0 w 355"/>
                  <a:gd name="T13" fmla="*/ 2147483647 h 2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5" h="294">
                    <a:moveTo>
                      <a:pt x="0" y="36"/>
                    </a:moveTo>
                    <a:lnTo>
                      <a:pt x="306" y="36"/>
                    </a:lnTo>
                    <a:lnTo>
                      <a:pt x="306" y="294"/>
                    </a:lnTo>
                    <a:lnTo>
                      <a:pt x="355" y="294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6" name="Rectangle 126"/>
              <p:cNvSpPr>
                <a:spLocks noChangeArrowheads="1"/>
              </p:cNvSpPr>
              <p:nvPr/>
            </p:nvSpPr>
            <p:spPr bwMode="auto">
              <a:xfrm>
                <a:off x="9432869" y="3901628"/>
                <a:ext cx="395197" cy="329517"/>
              </a:xfrm>
              <a:prstGeom prst="rect">
                <a:avLst/>
              </a:pr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7" name="Freeform 127"/>
              <p:cNvSpPr/>
              <p:nvPr/>
            </p:nvSpPr>
            <p:spPr bwMode="auto">
              <a:xfrm>
                <a:off x="9215788" y="3867118"/>
                <a:ext cx="643448" cy="674618"/>
              </a:xfrm>
              <a:custGeom>
                <a:avLst/>
                <a:gdLst>
                  <a:gd name="T0" fmla="*/ 2147483647 w 370"/>
                  <a:gd name="T1" fmla="*/ 0 h 388"/>
                  <a:gd name="T2" fmla="*/ 0 w 370"/>
                  <a:gd name="T3" fmla="*/ 2147483647 h 388"/>
                  <a:gd name="T4" fmla="*/ 0 w 370"/>
                  <a:gd name="T5" fmla="*/ 2147483647 h 388"/>
                  <a:gd name="T6" fmla="*/ 2147483647 w 370"/>
                  <a:gd name="T7" fmla="*/ 2147483647 h 388"/>
                  <a:gd name="T8" fmla="*/ 2147483647 w 370"/>
                  <a:gd name="T9" fmla="*/ 2147483647 h 388"/>
                  <a:gd name="T10" fmla="*/ 2147483647 w 370"/>
                  <a:gd name="T11" fmla="*/ 2147483647 h 388"/>
                  <a:gd name="T12" fmla="*/ 2147483647 w 370"/>
                  <a:gd name="T13" fmla="*/ 2147483647 h 388"/>
                  <a:gd name="T14" fmla="*/ 2147483647 w 370"/>
                  <a:gd name="T15" fmla="*/ 0 h 3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0" h="388">
                    <a:moveTo>
                      <a:pt x="107" y="0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0" y="352"/>
                      <a:pt x="35" y="388"/>
                      <a:pt x="79" y="388"/>
                    </a:cubicBezTo>
                    <a:cubicBezTo>
                      <a:pt x="257" y="388"/>
                      <a:pt x="257" y="388"/>
                      <a:pt x="257" y="388"/>
                    </a:cubicBezTo>
                    <a:cubicBezTo>
                      <a:pt x="370" y="293"/>
                      <a:pt x="370" y="293"/>
                      <a:pt x="370" y="293"/>
                    </a:cubicBezTo>
                    <a:cubicBezTo>
                      <a:pt x="107" y="293"/>
                      <a:pt x="107" y="293"/>
                      <a:pt x="107" y="29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88" y="8175"/>
              <a:ext cx="3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统计订单困难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9740" y="5092700"/>
            <a:ext cx="3147060" cy="615950"/>
            <a:chOff x="1043" y="3436"/>
            <a:chExt cx="4956" cy="970"/>
          </a:xfrm>
        </p:grpSpPr>
        <p:grpSp>
          <p:nvGrpSpPr>
            <p:cNvPr id="33797" name="组合 26"/>
            <p:cNvGrpSpPr/>
            <p:nvPr/>
          </p:nvGrpSpPr>
          <p:grpSpPr bwMode="auto">
            <a:xfrm>
              <a:off x="1043" y="3436"/>
              <a:ext cx="1048" cy="970"/>
              <a:chOff x="5417695" y="2449471"/>
              <a:chExt cx="904391" cy="948347"/>
            </a:xfrm>
          </p:grpSpPr>
          <p:sp>
            <p:nvSpPr>
              <p:cNvPr id="34081" name="Freeform 475"/>
              <p:cNvSpPr/>
              <p:nvPr/>
            </p:nvSpPr>
            <p:spPr bwMode="auto">
              <a:xfrm>
                <a:off x="5417695" y="2449471"/>
                <a:ext cx="904391" cy="948347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6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lose/>
                  </a:path>
                </a:pathLst>
              </a:custGeom>
              <a:solidFill>
                <a:srgbClr val="328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2" name="Freeform 476"/>
              <p:cNvSpPr/>
              <p:nvPr/>
            </p:nvSpPr>
            <p:spPr bwMode="auto">
              <a:xfrm>
                <a:off x="5570643" y="2738809"/>
                <a:ext cx="751443" cy="659008"/>
              </a:xfrm>
              <a:custGeom>
                <a:avLst/>
                <a:gdLst>
                  <a:gd name="T0" fmla="*/ 2147483647 w 478"/>
                  <a:gd name="T1" fmla="*/ 2147483647 h 419"/>
                  <a:gd name="T2" fmla="*/ 2147483647 w 478"/>
                  <a:gd name="T3" fmla="*/ 2147483647 h 419"/>
                  <a:gd name="T4" fmla="*/ 2147483647 w 478"/>
                  <a:gd name="T5" fmla="*/ 2147483647 h 419"/>
                  <a:gd name="T6" fmla="*/ 2147483647 w 478"/>
                  <a:gd name="T7" fmla="*/ 2147483647 h 419"/>
                  <a:gd name="T8" fmla="*/ 2147483647 w 478"/>
                  <a:gd name="T9" fmla="*/ 2147483647 h 419"/>
                  <a:gd name="T10" fmla="*/ 2147483647 w 478"/>
                  <a:gd name="T11" fmla="*/ 2147483647 h 419"/>
                  <a:gd name="T12" fmla="*/ 0 w 478"/>
                  <a:gd name="T13" fmla="*/ 2147483647 h 419"/>
                  <a:gd name="T14" fmla="*/ 2147483647 w 478"/>
                  <a:gd name="T15" fmla="*/ 0 h 419"/>
                  <a:gd name="T16" fmla="*/ 2147483647 w 478"/>
                  <a:gd name="T17" fmla="*/ 2147483647 h 419"/>
                  <a:gd name="T18" fmla="*/ 2147483647 w 478"/>
                  <a:gd name="T19" fmla="*/ 2147483647 h 419"/>
                  <a:gd name="T20" fmla="*/ 2147483647 w 478"/>
                  <a:gd name="T21" fmla="*/ 2147483647 h 419"/>
                  <a:gd name="T22" fmla="*/ 2147483647 w 478"/>
                  <a:gd name="T23" fmla="*/ 2147483647 h 419"/>
                  <a:gd name="T24" fmla="*/ 2147483647 w 478"/>
                  <a:gd name="T25" fmla="*/ 2147483647 h 4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78" h="419">
                    <a:moveTo>
                      <a:pt x="366" y="116"/>
                    </a:moveTo>
                    <a:cubicBezTo>
                      <a:pt x="380" y="102"/>
                      <a:pt x="380" y="102"/>
                      <a:pt x="380" y="102"/>
                    </a:cubicBezTo>
                    <a:cubicBezTo>
                      <a:pt x="478" y="200"/>
                      <a:pt x="478" y="200"/>
                      <a:pt x="478" y="200"/>
                    </a:cubicBezTo>
                    <a:cubicBezTo>
                      <a:pt x="478" y="273"/>
                      <a:pt x="478" y="273"/>
                      <a:pt x="478" y="273"/>
                    </a:cubicBezTo>
                    <a:cubicBezTo>
                      <a:pt x="478" y="353"/>
                      <a:pt x="412" y="419"/>
                      <a:pt x="331" y="419"/>
                    </a:cubicBezTo>
                    <a:cubicBezTo>
                      <a:pt x="155" y="419"/>
                      <a:pt x="155" y="419"/>
                      <a:pt x="155" y="419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6" y="63"/>
                      <a:pt x="166" y="63"/>
                      <a:pt x="166" y="63"/>
                    </a:cubicBezTo>
                    <a:cubicBezTo>
                      <a:pt x="250" y="104"/>
                      <a:pt x="250" y="104"/>
                      <a:pt x="250" y="104"/>
                    </a:cubicBezTo>
                    <a:cubicBezTo>
                      <a:pt x="323" y="73"/>
                      <a:pt x="323" y="73"/>
                      <a:pt x="323" y="73"/>
                    </a:cubicBezTo>
                    <a:lnTo>
                      <a:pt x="366" y="116"/>
                    </a:lnTo>
                    <a:close/>
                  </a:path>
                </a:pathLst>
              </a:custGeom>
              <a:solidFill>
                <a:srgbClr val="1E5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3" name="Freeform 573"/>
              <p:cNvSpPr/>
              <p:nvPr/>
            </p:nvSpPr>
            <p:spPr bwMode="auto">
              <a:xfrm>
                <a:off x="5570643" y="2738809"/>
                <a:ext cx="597164" cy="414956"/>
              </a:xfrm>
              <a:custGeom>
                <a:avLst/>
                <a:gdLst>
                  <a:gd name="T0" fmla="*/ 0 w 380"/>
                  <a:gd name="T1" fmla="*/ 0 h 264"/>
                  <a:gd name="T2" fmla="*/ 2147483647 w 380"/>
                  <a:gd name="T3" fmla="*/ 0 h 264"/>
                  <a:gd name="T4" fmla="*/ 2147483647 w 380"/>
                  <a:gd name="T5" fmla="*/ 2147483647 h 264"/>
                  <a:gd name="T6" fmla="*/ 2147483647 w 380"/>
                  <a:gd name="T7" fmla="*/ 2147483647 h 264"/>
                  <a:gd name="T8" fmla="*/ 2147483647 w 380"/>
                  <a:gd name="T9" fmla="*/ 2147483647 h 264"/>
                  <a:gd name="T10" fmla="*/ 2147483647 w 380"/>
                  <a:gd name="T11" fmla="*/ 2147483647 h 264"/>
                  <a:gd name="T12" fmla="*/ 2147483647 w 380"/>
                  <a:gd name="T13" fmla="*/ 2147483647 h 264"/>
                  <a:gd name="T14" fmla="*/ 2147483647 w 380"/>
                  <a:gd name="T15" fmla="*/ 2147483647 h 264"/>
                  <a:gd name="T16" fmla="*/ 2147483647 w 380"/>
                  <a:gd name="T17" fmla="*/ 2147483647 h 264"/>
                  <a:gd name="T18" fmla="*/ 2147483647 w 380"/>
                  <a:gd name="T19" fmla="*/ 2147483647 h 264"/>
                  <a:gd name="T20" fmla="*/ 2147483647 w 380"/>
                  <a:gd name="T21" fmla="*/ 2147483647 h 264"/>
                  <a:gd name="T22" fmla="*/ 0 w 380"/>
                  <a:gd name="T23" fmla="*/ 2147483647 h 264"/>
                  <a:gd name="T24" fmla="*/ 0 w 380"/>
                  <a:gd name="T25" fmla="*/ 0 h 2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0" h="264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150"/>
                      <a:pt x="27" y="150"/>
                      <a:pt x="27" y="150"/>
                    </a:cubicBezTo>
                    <a:cubicBezTo>
                      <a:pt x="354" y="150"/>
                      <a:pt x="354" y="150"/>
                      <a:pt x="354" y="150"/>
                    </a:cubicBezTo>
                    <a:cubicBezTo>
                      <a:pt x="354" y="102"/>
                      <a:pt x="354" y="102"/>
                      <a:pt x="354" y="102"/>
                    </a:cubicBezTo>
                    <a:cubicBezTo>
                      <a:pt x="380" y="102"/>
                      <a:pt x="380" y="102"/>
                      <a:pt x="380" y="102"/>
                    </a:cubicBezTo>
                    <a:cubicBezTo>
                      <a:pt x="380" y="156"/>
                      <a:pt x="380" y="210"/>
                      <a:pt x="380" y="264"/>
                    </a:cubicBezTo>
                    <a:cubicBezTo>
                      <a:pt x="354" y="264"/>
                      <a:pt x="354" y="264"/>
                      <a:pt x="354" y="264"/>
                    </a:cubicBezTo>
                    <a:cubicBezTo>
                      <a:pt x="354" y="190"/>
                      <a:pt x="354" y="190"/>
                      <a:pt x="354" y="190"/>
                    </a:cubicBezTo>
                    <a:cubicBezTo>
                      <a:pt x="27" y="190"/>
                      <a:pt x="27" y="190"/>
                      <a:pt x="27" y="190"/>
                    </a:cubicBezTo>
                    <a:cubicBezTo>
                      <a:pt x="27" y="264"/>
                      <a:pt x="27" y="264"/>
                      <a:pt x="27" y="264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0" y="176"/>
                      <a:pt x="0" y="88"/>
                      <a:pt x="0" y="0"/>
                    </a:cubicBez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4" name="Oval 574"/>
              <p:cNvSpPr>
                <a:spLocks noChangeArrowheads="1"/>
              </p:cNvSpPr>
              <p:nvPr/>
            </p:nvSpPr>
            <p:spPr bwMode="auto">
              <a:xfrm>
                <a:off x="5636478" y="2853853"/>
                <a:ext cx="92434" cy="944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85" name="Freeform 575"/>
              <p:cNvSpPr>
                <a:spLocks noEditPoints="1"/>
              </p:cNvSpPr>
              <p:nvPr/>
            </p:nvSpPr>
            <p:spPr bwMode="auto">
              <a:xfrm>
                <a:off x="5750856" y="2837893"/>
                <a:ext cx="347791" cy="110389"/>
              </a:xfrm>
              <a:custGeom>
                <a:avLst/>
                <a:gdLst>
                  <a:gd name="T0" fmla="*/ 2147483647 w 221"/>
                  <a:gd name="T1" fmla="*/ 0 h 70"/>
                  <a:gd name="T2" fmla="*/ 2147483647 w 221"/>
                  <a:gd name="T3" fmla="*/ 0 h 70"/>
                  <a:gd name="T4" fmla="*/ 2147483647 w 221"/>
                  <a:gd name="T5" fmla="*/ 2147483647 h 70"/>
                  <a:gd name="T6" fmla="*/ 2147483647 w 221"/>
                  <a:gd name="T7" fmla="*/ 2147483647 h 70"/>
                  <a:gd name="T8" fmla="*/ 2147483647 w 221"/>
                  <a:gd name="T9" fmla="*/ 2147483647 h 70"/>
                  <a:gd name="T10" fmla="*/ 2147483647 w 221"/>
                  <a:gd name="T11" fmla="*/ 0 h 70"/>
                  <a:gd name="T12" fmla="*/ 2147483647 w 221"/>
                  <a:gd name="T13" fmla="*/ 0 h 70"/>
                  <a:gd name="T14" fmla="*/ 2147483647 w 221"/>
                  <a:gd name="T15" fmla="*/ 0 h 70"/>
                  <a:gd name="T16" fmla="*/ 0 w 221"/>
                  <a:gd name="T17" fmla="*/ 2147483647 h 70"/>
                  <a:gd name="T18" fmla="*/ 0 w 221"/>
                  <a:gd name="T19" fmla="*/ 2147483647 h 70"/>
                  <a:gd name="T20" fmla="*/ 2147483647 w 221"/>
                  <a:gd name="T21" fmla="*/ 2147483647 h 70"/>
                  <a:gd name="T22" fmla="*/ 2147483647 w 221"/>
                  <a:gd name="T23" fmla="*/ 0 h 7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1" h="70">
                    <a:moveTo>
                      <a:pt x="181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221" y="70"/>
                      <a:pt x="221" y="70"/>
                      <a:pt x="221" y="70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21" y="18"/>
                      <a:pt x="203" y="0"/>
                      <a:pt x="181" y="0"/>
                    </a:cubicBezTo>
                    <a:close/>
                    <a:moveTo>
                      <a:pt x="51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1" y="70"/>
                      <a:pt x="51" y="70"/>
                      <a:pt x="51" y="7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288" y="3631"/>
              <a:ext cx="37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团购时间多但收获少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779510" y="5986780"/>
            <a:ext cx="2847340" cy="640080"/>
            <a:chOff x="13826" y="8438"/>
            <a:chExt cx="4484" cy="1008"/>
          </a:xfrm>
        </p:grpSpPr>
        <p:grpSp>
          <p:nvGrpSpPr>
            <p:cNvPr id="33814" name="组合 185"/>
            <p:cNvGrpSpPr/>
            <p:nvPr/>
          </p:nvGrpSpPr>
          <p:grpSpPr bwMode="auto">
            <a:xfrm>
              <a:off x="13826" y="8438"/>
              <a:ext cx="1031" cy="1008"/>
              <a:chOff x="5417695" y="4745093"/>
              <a:chExt cx="904391" cy="903061"/>
            </a:xfrm>
          </p:grpSpPr>
          <p:sp>
            <p:nvSpPr>
              <p:cNvPr id="33932" name="Freeform 492"/>
              <p:cNvSpPr/>
              <p:nvPr/>
            </p:nvSpPr>
            <p:spPr bwMode="auto">
              <a:xfrm>
                <a:off x="5417695" y="4745093"/>
                <a:ext cx="904391" cy="903061"/>
              </a:xfrm>
              <a:custGeom>
                <a:avLst/>
                <a:gdLst>
                  <a:gd name="T0" fmla="*/ 2147483647 w 575"/>
                  <a:gd name="T1" fmla="*/ 2147483647 h 574"/>
                  <a:gd name="T2" fmla="*/ 2147483647 w 575"/>
                  <a:gd name="T3" fmla="*/ 2147483647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0 w 575"/>
                  <a:gd name="T9" fmla="*/ 2147483647 h 574"/>
                  <a:gd name="T10" fmla="*/ 0 w 575"/>
                  <a:gd name="T11" fmla="*/ 2147483647 h 574"/>
                  <a:gd name="T12" fmla="*/ 2147483647 w 575"/>
                  <a:gd name="T13" fmla="*/ 0 h 574"/>
                  <a:gd name="T14" fmla="*/ 2147483647 w 575"/>
                  <a:gd name="T15" fmla="*/ 0 h 574"/>
                  <a:gd name="T16" fmla="*/ 2147483647 w 575"/>
                  <a:gd name="T17" fmla="*/ 2147483647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575" y="146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9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lose/>
                  </a:path>
                </a:pathLst>
              </a:custGeom>
              <a:solidFill>
                <a:srgbClr val="4C8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3" name="Freeform 493"/>
              <p:cNvSpPr/>
              <p:nvPr/>
            </p:nvSpPr>
            <p:spPr bwMode="auto">
              <a:xfrm>
                <a:off x="5641133" y="4916661"/>
                <a:ext cx="680953" cy="731493"/>
              </a:xfrm>
              <a:custGeom>
                <a:avLst/>
                <a:gdLst>
                  <a:gd name="T0" fmla="*/ 2147483647 w 433"/>
                  <a:gd name="T1" fmla="*/ 2147483647 h 465"/>
                  <a:gd name="T2" fmla="*/ 2147483647 w 433"/>
                  <a:gd name="T3" fmla="*/ 2147483647 h 465"/>
                  <a:gd name="T4" fmla="*/ 0 w 433"/>
                  <a:gd name="T5" fmla="*/ 2147483647 h 465"/>
                  <a:gd name="T6" fmla="*/ 2147483647 w 433"/>
                  <a:gd name="T7" fmla="*/ 2147483647 h 465"/>
                  <a:gd name="T8" fmla="*/ 0 w 433"/>
                  <a:gd name="T9" fmla="*/ 2147483647 h 465"/>
                  <a:gd name="T10" fmla="*/ 2147483647 w 433"/>
                  <a:gd name="T11" fmla="*/ 2147483647 h 465"/>
                  <a:gd name="T12" fmla="*/ 2147483647 w 433"/>
                  <a:gd name="T13" fmla="*/ 2147483647 h 465"/>
                  <a:gd name="T14" fmla="*/ 2147483647 w 433"/>
                  <a:gd name="T15" fmla="*/ 2147483647 h 465"/>
                  <a:gd name="T16" fmla="*/ 2147483647 w 433"/>
                  <a:gd name="T17" fmla="*/ 2147483647 h 465"/>
                  <a:gd name="T18" fmla="*/ 2147483647 w 433"/>
                  <a:gd name="T19" fmla="*/ 2147483647 h 465"/>
                  <a:gd name="T20" fmla="*/ 2147483647 w 433"/>
                  <a:gd name="T21" fmla="*/ 2147483647 h 465"/>
                  <a:gd name="T22" fmla="*/ 2147483647 w 433"/>
                  <a:gd name="T23" fmla="*/ 0 h 465"/>
                  <a:gd name="T24" fmla="*/ 2147483647 w 433"/>
                  <a:gd name="T25" fmla="*/ 2147483647 h 465"/>
                  <a:gd name="T26" fmla="*/ 2147483647 w 433"/>
                  <a:gd name="T27" fmla="*/ 2147483647 h 465"/>
                  <a:gd name="T28" fmla="*/ 2147483647 w 433"/>
                  <a:gd name="T29" fmla="*/ 2147483647 h 465"/>
                  <a:gd name="T30" fmla="*/ 2147483647 w 433"/>
                  <a:gd name="T31" fmla="*/ 2147483647 h 465"/>
                  <a:gd name="T32" fmla="*/ 2147483647 w 433"/>
                  <a:gd name="T33" fmla="*/ 2147483647 h 465"/>
                  <a:gd name="T34" fmla="*/ 2147483647 w 433"/>
                  <a:gd name="T35" fmla="*/ 2147483647 h 465"/>
                  <a:gd name="T36" fmla="*/ 2147483647 w 433"/>
                  <a:gd name="T37" fmla="*/ 2147483647 h 46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465">
                    <a:moveTo>
                      <a:pt x="30" y="357"/>
                    </a:moveTo>
                    <a:cubicBezTo>
                      <a:pt x="132" y="238"/>
                      <a:pt x="132" y="238"/>
                      <a:pt x="132" y="238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91" y="90"/>
                      <a:pt x="191" y="90"/>
                      <a:pt x="191" y="90"/>
                    </a:cubicBezTo>
                    <a:cubicBezTo>
                      <a:pt x="121" y="20"/>
                      <a:pt x="121" y="20"/>
                      <a:pt x="121" y="20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283" y="21"/>
                      <a:pt x="283" y="21"/>
                      <a:pt x="283" y="21"/>
                    </a:cubicBezTo>
                    <a:cubicBezTo>
                      <a:pt x="433" y="171"/>
                      <a:pt x="433" y="171"/>
                      <a:pt x="433" y="171"/>
                    </a:cubicBezTo>
                    <a:cubicBezTo>
                      <a:pt x="433" y="319"/>
                      <a:pt x="433" y="319"/>
                      <a:pt x="433" y="319"/>
                    </a:cubicBezTo>
                    <a:cubicBezTo>
                      <a:pt x="433" y="400"/>
                      <a:pt x="367" y="465"/>
                      <a:pt x="286" y="465"/>
                    </a:cubicBezTo>
                    <a:cubicBezTo>
                      <a:pt x="138" y="465"/>
                      <a:pt x="138" y="465"/>
                      <a:pt x="138" y="465"/>
                    </a:cubicBezTo>
                    <a:lnTo>
                      <a:pt x="30" y="357"/>
                    </a:lnTo>
                    <a:close/>
                  </a:path>
                </a:pathLst>
              </a:cu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4" name="Rectangle 523"/>
              <p:cNvSpPr>
                <a:spLocks noChangeArrowheads="1"/>
              </p:cNvSpPr>
              <p:nvPr/>
            </p:nvSpPr>
            <p:spPr bwMode="auto">
              <a:xfrm>
                <a:off x="5861245" y="4943261"/>
                <a:ext cx="15960" cy="107064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5" name="Freeform 524"/>
              <p:cNvSpPr/>
              <p:nvPr/>
            </p:nvSpPr>
            <p:spPr bwMode="auto">
              <a:xfrm>
                <a:off x="5826666" y="4912006"/>
                <a:ext cx="85119" cy="43889"/>
              </a:xfrm>
              <a:custGeom>
                <a:avLst/>
                <a:gdLst>
                  <a:gd name="T0" fmla="*/ 2147483647 w 54"/>
                  <a:gd name="T1" fmla="*/ 0 h 28"/>
                  <a:gd name="T2" fmla="*/ 2147483647 w 54"/>
                  <a:gd name="T3" fmla="*/ 0 h 28"/>
                  <a:gd name="T4" fmla="*/ 2147483647 w 54"/>
                  <a:gd name="T5" fmla="*/ 2147483647 h 28"/>
                  <a:gd name="T6" fmla="*/ 2147483647 w 54"/>
                  <a:gd name="T7" fmla="*/ 2147483647 h 28"/>
                  <a:gd name="T8" fmla="*/ 2147483647 w 54"/>
                  <a:gd name="T9" fmla="*/ 2147483647 h 28"/>
                  <a:gd name="T10" fmla="*/ 2147483647 w 54"/>
                  <a:gd name="T11" fmla="*/ 2147483647 h 28"/>
                  <a:gd name="T12" fmla="*/ 0 w 54"/>
                  <a:gd name="T13" fmla="*/ 2147483647 h 28"/>
                  <a:gd name="T14" fmla="*/ 0 w 54"/>
                  <a:gd name="T15" fmla="*/ 2147483647 h 28"/>
                  <a:gd name="T16" fmla="*/ 2147483647 w 54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28">
                    <a:moveTo>
                      <a:pt x="1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4" y="6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2"/>
                      <a:pt x="48" y="28"/>
                      <a:pt x="40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6" name="Freeform 525"/>
              <p:cNvSpPr/>
              <p:nvPr/>
            </p:nvSpPr>
            <p:spPr bwMode="auto">
              <a:xfrm>
                <a:off x="5680367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2147483647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5" y="0"/>
                    </a:moveTo>
                    <a:cubicBezTo>
                      <a:pt x="4" y="84"/>
                      <a:pt x="4" y="84"/>
                      <a:pt x="4" y="84"/>
                    </a:cubicBezTo>
                    <a:cubicBezTo>
                      <a:pt x="0" y="95"/>
                      <a:pt x="9" y="101"/>
                      <a:pt x="17" y="91"/>
                    </a:cubicBezTo>
                    <a:cubicBezTo>
                      <a:pt x="71" y="18"/>
                      <a:pt x="71" y="18"/>
                      <a:pt x="71" y="18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7" name="Freeform 526"/>
              <p:cNvSpPr/>
              <p:nvPr/>
            </p:nvSpPr>
            <p:spPr bwMode="auto">
              <a:xfrm>
                <a:off x="5946365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0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6" y="0"/>
                    </a:move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95"/>
                      <a:pt x="62" y="101"/>
                      <a:pt x="55" y="9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8" name="Oval 527"/>
              <p:cNvSpPr>
                <a:spLocks noChangeArrowheads="1"/>
              </p:cNvSpPr>
              <p:nvPr/>
            </p:nvSpPr>
            <p:spPr bwMode="auto">
              <a:xfrm>
                <a:off x="5650443" y="4987816"/>
                <a:ext cx="438896" cy="438230"/>
              </a:xfrm>
              <a:prstGeom prst="ellipse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9" name="Oval 528"/>
              <p:cNvSpPr>
                <a:spLocks noChangeArrowheads="1"/>
              </p:cNvSpPr>
              <p:nvPr/>
            </p:nvSpPr>
            <p:spPr bwMode="auto">
              <a:xfrm>
                <a:off x="5691672" y="5028380"/>
                <a:ext cx="356436" cy="357101"/>
              </a:xfrm>
              <a:prstGeom prst="ellipse">
                <a:avLst/>
              </a:pr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40" name="Freeform 529"/>
              <p:cNvSpPr/>
              <p:nvPr/>
            </p:nvSpPr>
            <p:spPr bwMode="auto">
              <a:xfrm>
                <a:off x="5718272" y="5197954"/>
                <a:ext cx="50539" cy="17290"/>
              </a:xfrm>
              <a:custGeom>
                <a:avLst/>
                <a:gdLst>
                  <a:gd name="T0" fmla="*/ 2147483647 w 32"/>
                  <a:gd name="T1" fmla="*/ 2147483647 h 11"/>
                  <a:gd name="T2" fmla="*/ 0 w 32"/>
                  <a:gd name="T3" fmla="*/ 2147483647 h 11"/>
                  <a:gd name="T4" fmla="*/ 2147483647 w 32"/>
                  <a:gd name="T5" fmla="*/ 0 h 11"/>
                  <a:gd name="T6" fmla="*/ 2147483647 w 32"/>
                  <a:gd name="T7" fmla="*/ 0 h 11"/>
                  <a:gd name="T8" fmla="*/ 2147483647 w 32"/>
                  <a:gd name="T9" fmla="*/ 2147483647 h 11"/>
                  <a:gd name="T10" fmla="*/ 2147483647 w 32"/>
                  <a:gd name="T11" fmla="*/ 2147483647 h 11"/>
                  <a:gd name="T12" fmla="*/ 2147483647 w 32"/>
                  <a:gd name="T13" fmla="*/ 2147483647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6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1" name="Freeform 530"/>
              <p:cNvSpPr/>
              <p:nvPr/>
            </p:nvSpPr>
            <p:spPr bwMode="auto">
              <a:xfrm>
                <a:off x="5861245" y="5056975"/>
                <a:ext cx="17290" cy="49874"/>
              </a:xfrm>
              <a:custGeom>
                <a:avLst/>
                <a:gdLst>
                  <a:gd name="T0" fmla="*/ 0 w 11"/>
                  <a:gd name="T1" fmla="*/ 2147483647 h 32"/>
                  <a:gd name="T2" fmla="*/ 2147483647 w 11"/>
                  <a:gd name="T3" fmla="*/ 0 h 32"/>
                  <a:gd name="T4" fmla="*/ 2147483647 w 11"/>
                  <a:gd name="T5" fmla="*/ 2147483647 h 32"/>
                  <a:gd name="T6" fmla="*/ 2147483647 w 11"/>
                  <a:gd name="T7" fmla="*/ 2147483647 h 32"/>
                  <a:gd name="T8" fmla="*/ 2147483647 w 11"/>
                  <a:gd name="T9" fmla="*/ 2147483647 h 32"/>
                  <a:gd name="T10" fmla="*/ 0 w 11"/>
                  <a:gd name="T11" fmla="*/ 2147483647 h 32"/>
                  <a:gd name="T12" fmla="*/ 0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0" y="6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2" name="Freeform 531"/>
              <p:cNvSpPr/>
              <p:nvPr/>
            </p:nvSpPr>
            <p:spPr bwMode="auto">
              <a:xfrm>
                <a:off x="5969639" y="5197954"/>
                <a:ext cx="50539" cy="17290"/>
              </a:xfrm>
              <a:custGeom>
                <a:avLst/>
                <a:gdLst>
                  <a:gd name="T0" fmla="*/ 2147483647 w 32"/>
                  <a:gd name="T1" fmla="*/ 0 h 11"/>
                  <a:gd name="T2" fmla="*/ 2147483647 w 32"/>
                  <a:gd name="T3" fmla="*/ 2147483647 h 11"/>
                  <a:gd name="T4" fmla="*/ 2147483647 w 32"/>
                  <a:gd name="T5" fmla="*/ 2147483647 h 11"/>
                  <a:gd name="T6" fmla="*/ 2147483647 w 32"/>
                  <a:gd name="T7" fmla="*/ 2147483647 h 11"/>
                  <a:gd name="T8" fmla="*/ 0 w 32"/>
                  <a:gd name="T9" fmla="*/ 2147483647 h 11"/>
                  <a:gd name="T10" fmla="*/ 2147483647 w 32"/>
                  <a:gd name="T11" fmla="*/ 0 h 11"/>
                  <a:gd name="T12" fmla="*/ 2147483647 w 32"/>
                  <a:gd name="T13" fmla="*/ 0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26" y="0"/>
                    </a:move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3" name="Freeform 532"/>
              <p:cNvSpPr/>
              <p:nvPr/>
            </p:nvSpPr>
            <p:spPr bwMode="auto">
              <a:xfrm>
                <a:off x="5861245" y="5308342"/>
                <a:ext cx="17290" cy="50539"/>
              </a:xfrm>
              <a:custGeom>
                <a:avLst/>
                <a:gdLst>
                  <a:gd name="T0" fmla="*/ 2147483647 w 11"/>
                  <a:gd name="T1" fmla="*/ 2147483647 h 32"/>
                  <a:gd name="T2" fmla="*/ 2147483647 w 11"/>
                  <a:gd name="T3" fmla="*/ 2147483647 h 32"/>
                  <a:gd name="T4" fmla="*/ 0 w 11"/>
                  <a:gd name="T5" fmla="*/ 2147483647 h 32"/>
                  <a:gd name="T6" fmla="*/ 0 w 11"/>
                  <a:gd name="T7" fmla="*/ 2147483647 h 32"/>
                  <a:gd name="T8" fmla="*/ 2147483647 w 11"/>
                  <a:gd name="T9" fmla="*/ 0 h 32"/>
                  <a:gd name="T10" fmla="*/ 2147483647 w 11"/>
                  <a:gd name="T11" fmla="*/ 2147483647 h 32"/>
                  <a:gd name="T12" fmla="*/ 2147483647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11" y="26"/>
                    </a:move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4" name="Freeform 533"/>
              <p:cNvSpPr/>
              <p:nvPr/>
            </p:nvSpPr>
            <p:spPr bwMode="auto">
              <a:xfrm>
                <a:off x="5792086" y="5154064"/>
                <a:ext cx="179548" cy="63175"/>
              </a:xfrm>
              <a:custGeom>
                <a:avLst/>
                <a:gdLst>
                  <a:gd name="T0" fmla="*/ 2147483647 w 114"/>
                  <a:gd name="T1" fmla="*/ 2147483647 h 40"/>
                  <a:gd name="T2" fmla="*/ 2147483647 w 114"/>
                  <a:gd name="T3" fmla="*/ 2147483647 h 40"/>
                  <a:gd name="T4" fmla="*/ 2147483647 w 114"/>
                  <a:gd name="T5" fmla="*/ 2147483647 h 40"/>
                  <a:gd name="T6" fmla="*/ 2147483647 w 114"/>
                  <a:gd name="T7" fmla="*/ 2147483647 h 40"/>
                  <a:gd name="T8" fmla="*/ 2147483647 w 114"/>
                  <a:gd name="T9" fmla="*/ 2147483647 h 40"/>
                  <a:gd name="T10" fmla="*/ 2147483647 w 114"/>
                  <a:gd name="T11" fmla="*/ 2147483647 h 40"/>
                  <a:gd name="T12" fmla="*/ 2147483647 w 114"/>
                  <a:gd name="T13" fmla="*/ 2147483647 h 40"/>
                  <a:gd name="T14" fmla="*/ 2147483647 w 114"/>
                  <a:gd name="T15" fmla="*/ 2147483647 h 40"/>
                  <a:gd name="T16" fmla="*/ 2147483647 w 114"/>
                  <a:gd name="T17" fmla="*/ 2147483647 h 40"/>
                  <a:gd name="T18" fmla="*/ 2147483647 w 114"/>
                  <a:gd name="T19" fmla="*/ 2147483647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0">
                    <a:moveTo>
                      <a:pt x="4" y="19"/>
                    </a:moveTo>
                    <a:cubicBezTo>
                      <a:pt x="2" y="18"/>
                      <a:pt x="0" y="15"/>
                      <a:pt x="2" y="12"/>
                    </a:cubicBezTo>
                    <a:cubicBezTo>
                      <a:pt x="3" y="9"/>
                      <a:pt x="6" y="8"/>
                      <a:pt x="9" y="9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8" y="0"/>
                      <a:pt x="112" y="1"/>
                      <a:pt x="113" y="4"/>
                    </a:cubicBezTo>
                    <a:cubicBezTo>
                      <a:pt x="114" y="6"/>
                      <a:pt x="113" y="10"/>
                      <a:pt x="110" y="1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0" y="40"/>
                      <a:pt x="48" y="39"/>
                      <a:pt x="47" y="39"/>
                    </a:cubicBezTo>
                    <a:lnTo>
                      <a:pt x="4" y="19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5" name="Freeform 534"/>
              <p:cNvSpPr/>
              <p:nvPr/>
            </p:nvSpPr>
            <p:spPr bwMode="auto">
              <a:xfrm>
                <a:off x="5607883" y="4916661"/>
                <a:ext cx="179548" cy="166913"/>
              </a:xfrm>
              <a:custGeom>
                <a:avLst/>
                <a:gdLst>
                  <a:gd name="T0" fmla="*/ 2147483647 w 114"/>
                  <a:gd name="T1" fmla="*/ 2147483647 h 106"/>
                  <a:gd name="T2" fmla="*/ 2147483647 w 114"/>
                  <a:gd name="T3" fmla="*/ 2147483647 h 106"/>
                  <a:gd name="T4" fmla="*/ 2147483647 w 114"/>
                  <a:gd name="T5" fmla="*/ 2147483647 h 106"/>
                  <a:gd name="T6" fmla="*/ 2147483647 w 114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4" h="106">
                    <a:moveTo>
                      <a:pt x="29" y="21"/>
                    </a:moveTo>
                    <a:cubicBezTo>
                      <a:pt x="54" y="0"/>
                      <a:pt x="93" y="3"/>
                      <a:pt x="114" y="28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0" y="81"/>
                      <a:pt x="3" y="43"/>
                      <a:pt x="29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6" name="Freeform 535"/>
              <p:cNvSpPr/>
              <p:nvPr/>
            </p:nvSpPr>
            <p:spPr bwMode="auto">
              <a:xfrm>
                <a:off x="5947695" y="4916661"/>
                <a:ext cx="180878" cy="166913"/>
              </a:xfrm>
              <a:custGeom>
                <a:avLst/>
                <a:gdLst>
                  <a:gd name="T0" fmla="*/ 2147483647 w 115"/>
                  <a:gd name="T1" fmla="*/ 2147483647 h 106"/>
                  <a:gd name="T2" fmla="*/ 2147483647 w 115"/>
                  <a:gd name="T3" fmla="*/ 2147483647 h 106"/>
                  <a:gd name="T4" fmla="*/ 0 w 115"/>
                  <a:gd name="T5" fmla="*/ 2147483647 h 106"/>
                  <a:gd name="T6" fmla="*/ 2147483647 w 115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5" h="106">
                    <a:moveTo>
                      <a:pt x="86" y="21"/>
                    </a:moveTo>
                    <a:cubicBezTo>
                      <a:pt x="111" y="43"/>
                      <a:pt x="115" y="81"/>
                      <a:pt x="93" y="10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3"/>
                      <a:pt x="60" y="0"/>
                      <a:pt x="86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5135" y="8652"/>
              <a:ext cx="31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消息轰炸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35695" y="1020445"/>
            <a:ext cx="2889885" cy="639445"/>
            <a:chOff x="13757" y="1607"/>
            <a:chExt cx="4551" cy="1007"/>
          </a:xfrm>
        </p:grpSpPr>
        <p:grpSp>
          <p:nvGrpSpPr>
            <p:cNvPr id="33804" name="组合 96"/>
            <p:cNvGrpSpPr/>
            <p:nvPr/>
          </p:nvGrpSpPr>
          <p:grpSpPr bwMode="auto">
            <a:xfrm>
              <a:off x="13757" y="1607"/>
              <a:ext cx="1019" cy="1007"/>
              <a:chOff x="2041525" y="3619260"/>
              <a:chExt cx="903725" cy="904391"/>
            </a:xfrm>
          </p:grpSpPr>
          <p:sp>
            <p:nvSpPr>
              <p:cNvPr id="34011" name="Freeform 477"/>
              <p:cNvSpPr/>
              <p:nvPr/>
            </p:nvSpPr>
            <p:spPr bwMode="auto">
              <a:xfrm>
                <a:off x="2041525" y="3619260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F9A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2" name="Freeform 478"/>
              <p:cNvSpPr/>
              <p:nvPr/>
            </p:nvSpPr>
            <p:spPr bwMode="auto">
              <a:xfrm>
                <a:off x="2219078" y="3836712"/>
                <a:ext cx="726172" cy="686938"/>
              </a:xfrm>
              <a:custGeom>
                <a:avLst/>
                <a:gdLst>
                  <a:gd name="T0" fmla="*/ 2147483647 w 462"/>
                  <a:gd name="T1" fmla="*/ 2147483647 h 437"/>
                  <a:gd name="T2" fmla="*/ 2147483647 w 462"/>
                  <a:gd name="T3" fmla="*/ 2147483647 h 437"/>
                  <a:gd name="T4" fmla="*/ 0 w 462"/>
                  <a:gd name="T5" fmla="*/ 2147483647 h 437"/>
                  <a:gd name="T6" fmla="*/ 2147483647 w 462"/>
                  <a:gd name="T7" fmla="*/ 2147483647 h 437"/>
                  <a:gd name="T8" fmla="*/ 2147483647 w 462"/>
                  <a:gd name="T9" fmla="*/ 0 h 437"/>
                  <a:gd name="T10" fmla="*/ 2147483647 w 462"/>
                  <a:gd name="T11" fmla="*/ 2147483647 h 437"/>
                  <a:gd name="T12" fmla="*/ 2147483647 w 462"/>
                  <a:gd name="T13" fmla="*/ 2147483647 h 437"/>
                  <a:gd name="T14" fmla="*/ 2147483647 w 462"/>
                  <a:gd name="T15" fmla="*/ 2147483647 h 437"/>
                  <a:gd name="T16" fmla="*/ 2147483647 w 462"/>
                  <a:gd name="T17" fmla="*/ 2147483647 h 437"/>
                  <a:gd name="T18" fmla="*/ 2147483647 w 462"/>
                  <a:gd name="T19" fmla="*/ 2147483647 h 437"/>
                  <a:gd name="T20" fmla="*/ 2147483647 w 462"/>
                  <a:gd name="T21" fmla="*/ 2147483647 h 437"/>
                  <a:gd name="T22" fmla="*/ 2147483647 w 462"/>
                  <a:gd name="T23" fmla="*/ 2147483647 h 43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62" h="437">
                    <a:moveTo>
                      <a:pt x="23" y="298"/>
                    </a:moveTo>
                    <a:cubicBezTo>
                      <a:pt x="77" y="215"/>
                      <a:pt x="77" y="215"/>
                      <a:pt x="77" y="21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348" y="106"/>
                      <a:pt x="348" y="106"/>
                      <a:pt x="348" y="106"/>
                    </a:cubicBezTo>
                    <a:cubicBezTo>
                      <a:pt x="462" y="219"/>
                      <a:pt x="462" y="219"/>
                      <a:pt x="462" y="219"/>
                    </a:cubicBezTo>
                    <a:cubicBezTo>
                      <a:pt x="462" y="290"/>
                      <a:pt x="462" y="290"/>
                      <a:pt x="462" y="290"/>
                    </a:cubicBezTo>
                    <a:cubicBezTo>
                      <a:pt x="462" y="371"/>
                      <a:pt x="396" y="437"/>
                      <a:pt x="315" y="437"/>
                    </a:cubicBezTo>
                    <a:cubicBezTo>
                      <a:pt x="162" y="437"/>
                      <a:pt x="162" y="437"/>
                      <a:pt x="162" y="437"/>
                    </a:cubicBezTo>
                    <a:lnTo>
                      <a:pt x="23" y="298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3" name="Freeform 502"/>
              <p:cNvSpPr/>
              <p:nvPr/>
            </p:nvSpPr>
            <p:spPr bwMode="auto">
              <a:xfrm>
                <a:off x="2207773" y="3830062"/>
                <a:ext cx="571229" cy="412296"/>
              </a:xfrm>
              <a:custGeom>
                <a:avLst/>
                <a:gdLst>
                  <a:gd name="T0" fmla="*/ 2147483647 w 363"/>
                  <a:gd name="T1" fmla="*/ 2147483647 h 262"/>
                  <a:gd name="T2" fmla="*/ 2147483647 w 363"/>
                  <a:gd name="T3" fmla="*/ 2147483647 h 262"/>
                  <a:gd name="T4" fmla="*/ 2147483647 w 363"/>
                  <a:gd name="T5" fmla="*/ 2147483647 h 262"/>
                  <a:gd name="T6" fmla="*/ 2147483647 w 363"/>
                  <a:gd name="T7" fmla="*/ 2147483647 h 262"/>
                  <a:gd name="T8" fmla="*/ 2147483647 w 363"/>
                  <a:gd name="T9" fmla="*/ 2147483647 h 262"/>
                  <a:gd name="T10" fmla="*/ 2147483647 w 363"/>
                  <a:gd name="T11" fmla="*/ 2147483647 h 262"/>
                  <a:gd name="T12" fmla="*/ 2147483647 w 363"/>
                  <a:gd name="T13" fmla="*/ 2147483647 h 262"/>
                  <a:gd name="T14" fmla="*/ 0 w 363"/>
                  <a:gd name="T15" fmla="*/ 2147483647 h 262"/>
                  <a:gd name="T16" fmla="*/ 2147483647 w 363"/>
                  <a:gd name="T17" fmla="*/ 2147483647 h 262"/>
                  <a:gd name="T18" fmla="*/ 2147483647 w 363"/>
                  <a:gd name="T19" fmla="*/ 2147483647 h 262"/>
                  <a:gd name="T20" fmla="*/ 2147483647 w 363"/>
                  <a:gd name="T21" fmla="*/ 2147483647 h 262"/>
                  <a:gd name="T22" fmla="*/ 2147483647 w 363"/>
                  <a:gd name="T23" fmla="*/ 2147483647 h 262"/>
                  <a:gd name="T24" fmla="*/ 2147483647 w 363"/>
                  <a:gd name="T25" fmla="*/ 2147483647 h 262"/>
                  <a:gd name="T26" fmla="*/ 2147483647 w 363"/>
                  <a:gd name="T27" fmla="*/ 2147483647 h 262"/>
                  <a:gd name="T28" fmla="*/ 2147483647 w 363"/>
                  <a:gd name="T29" fmla="*/ 0 h 262"/>
                  <a:gd name="T30" fmla="*/ 2147483647 w 363"/>
                  <a:gd name="T31" fmla="*/ 0 h 262"/>
                  <a:gd name="T32" fmla="*/ 2147483647 w 363"/>
                  <a:gd name="T33" fmla="*/ 2147483647 h 262"/>
                  <a:gd name="T34" fmla="*/ 2147483647 w 363"/>
                  <a:gd name="T35" fmla="*/ 2147483647 h 262"/>
                  <a:gd name="T36" fmla="*/ 2147483647 w 363"/>
                  <a:gd name="T37" fmla="*/ 2147483647 h 262"/>
                  <a:gd name="T38" fmla="*/ 2147483647 w 363"/>
                  <a:gd name="T39" fmla="*/ 2147483647 h 262"/>
                  <a:gd name="T40" fmla="*/ 2147483647 w 363"/>
                  <a:gd name="T41" fmla="*/ 2147483647 h 262"/>
                  <a:gd name="T42" fmla="*/ 2147483647 w 363"/>
                  <a:gd name="T43" fmla="*/ 2147483647 h 262"/>
                  <a:gd name="T44" fmla="*/ 2147483647 w 363"/>
                  <a:gd name="T45" fmla="*/ 2147483647 h 262"/>
                  <a:gd name="T46" fmla="*/ 2147483647 w 363"/>
                  <a:gd name="T47" fmla="*/ 2147483647 h 262"/>
                  <a:gd name="T48" fmla="*/ 2147483647 w 363"/>
                  <a:gd name="T49" fmla="*/ 2147483647 h 2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63" h="262">
                    <a:moveTo>
                      <a:pt x="338" y="249"/>
                    </a:moveTo>
                    <a:cubicBezTo>
                      <a:pt x="338" y="262"/>
                      <a:pt x="338" y="262"/>
                      <a:pt x="338" y="262"/>
                    </a:cubicBezTo>
                    <a:cubicBezTo>
                      <a:pt x="269" y="262"/>
                      <a:pt x="269" y="262"/>
                      <a:pt x="269" y="262"/>
                    </a:cubicBezTo>
                    <a:cubicBezTo>
                      <a:pt x="94" y="262"/>
                      <a:pt x="94" y="262"/>
                      <a:pt x="94" y="262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5" y="249"/>
                      <a:pt x="25" y="249"/>
                      <a:pt x="25" y="249"/>
                    </a:cubicBezTo>
                    <a:cubicBezTo>
                      <a:pt x="25" y="150"/>
                      <a:pt x="25" y="150"/>
                      <a:pt x="25" y="150"/>
                    </a:cubicBezTo>
                    <a:cubicBezTo>
                      <a:pt x="11" y="150"/>
                      <a:pt x="0" y="140"/>
                      <a:pt x="0" y="127"/>
                    </a:cubicBezTo>
                    <a:cubicBezTo>
                      <a:pt x="0" y="114"/>
                      <a:pt x="11" y="103"/>
                      <a:pt x="25" y="103"/>
                    </a:cubicBezTo>
                    <a:cubicBezTo>
                      <a:pt x="36" y="103"/>
                      <a:pt x="46" y="111"/>
                      <a:pt x="48" y="121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92" y="53"/>
                      <a:pt x="103" y="39"/>
                      <a:pt x="120" y="39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5"/>
                      <a:pt x="140" y="0"/>
                      <a:pt x="147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3" y="0"/>
                      <a:pt x="228" y="5"/>
                      <a:pt x="228" y="12"/>
                    </a:cubicBezTo>
                    <a:cubicBezTo>
                      <a:pt x="228" y="39"/>
                      <a:pt x="228" y="39"/>
                      <a:pt x="228" y="39"/>
                    </a:cubicBezTo>
                    <a:cubicBezTo>
                      <a:pt x="241" y="39"/>
                      <a:pt x="241" y="39"/>
                      <a:pt x="241" y="39"/>
                    </a:cubicBezTo>
                    <a:cubicBezTo>
                      <a:pt x="263" y="39"/>
                      <a:pt x="268" y="48"/>
                      <a:pt x="279" y="65"/>
                    </a:cubicBezTo>
                    <a:cubicBezTo>
                      <a:pt x="315" y="121"/>
                      <a:pt x="315" y="121"/>
                      <a:pt x="315" y="121"/>
                    </a:cubicBezTo>
                    <a:cubicBezTo>
                      <a:pt x="317" y="111"/>
                      <a:pt x="327" y="103"/>
                      <a:pt x="338" y="103"/>
                    </a:cubicBezTo>
                    <a:cubicBezTo>
                      <a:pt x="352" y="103"/>
                      <a:pt x="363" y="114"/>
                      <a:pt x="363" y="127"/>
                    </a:cubicBezTo>
                    <a:cubicBezTo>
                      <a:pt x="363" y="140"/>
                      <a:pt x="352" y="150"/>
                      <a:pt x="338" y="150"/>
                    </a:cubicBezTo>
                    <a:lnTo>
                      <a:pt x="338" y="249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4" name="Freeform 503"/>
              <p:cNvSpPr/>
              <p:nvPr/>
            </p:nvSpPr>
            <p:spPr bwMode="auto">
              <a:xfrm>
                <a:off x="2311512" y="3913852"/>
                <a:ext cx="363752" cy="116374"/>
              </a:xfrm>
              <a:custGeom>
                <a:avLst/>
                <a:gdLst>
                  <a:gd name="T0" fmla="*/ 0 w 231"/>
                  <a:gd name="T1" fmla="*/ 2147483647 h 74"/>
                  <a:gd name="T2" fmla="*/ 2147483647 w 231"/>
                  <a:gd name="T3" fmla="*/ 2147483647 h 74"/>
                  <a:gd name="T4" fmla="*/ 2147483647 w 231"/>
                  <a:gd name="T5" fmla="*/ 2147483647 h 74"/>
                  <a:gd name="T6" fmla="*/ 2147483647 w 231"/>
                  <a:gd name="T7" fmla="*/ 0 h 74"/>
                  <a:gd name="T8" fmla="*/ 2147483647 w 231"/>
                  <a:gd name="T9" fmla="*/ 0 h 74"/>
                  <a:gd name="T10" fmla="*/ 2147483647 w 231"/>
                  <a:gd name="T11" fmla="*/ 2147483647 h 74"/>
                  <a:gd name="T12" fmla="*/ 0 w 231"/>
                  <a:gd name="T13" fmla="*/ 2147483647 h 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1" h="74">
                    <a:moveTo>
                      <a:pt x="0" y="74"/>
                    </a:moveTo>
                    <a:cubicBezTo>
                      <a:pt x="231" y="74"/>
                      <a:pt x="231" y="74"/>
                      <a:pt x="231" y="74"/>
                    </a:cubicBezTo>
                    <a:cubicBezTo>
                      <a:pt x="198" y="23"/>
                      <a:pt x="198" y="23"/>
                      <a:pt x="198" y="23"/>
                    </a:cubicBezTo>
                    <a:cubicBezTo>
                      <a:pt x="189" y="8"/>
                      <a:pt x="185" y="0"/>
                      <a:pt x="167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49" y="0"/>
                      <a:pt x="40" y="12"/>
                      <a:pt x="33" y="23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5" name="Oval 504"/>
              <p:cNvSpPr>
                <a:spLocks noChangeArrowheads="1"/>
              </p:cNvSpPr>
              <p:nvPr/>
            </p:nvSpPr>
            <p:spPr bwMode="auto">
              <a:xfrm>
                <a:off x="2274272" y="4075445"/>
                <a:ext cx="9442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6" name="Oval 505"/>
              <p:cNvSpPr>
                <a:spLocks noChangeArrowheads="1"/>
              </p:cNvSpPr>
              <p:nvPr/>
            </p:nvSpPr>
            <p:spPr bwMode="auto">
              <a:xfrm>
                <a:off x="2616744" y="4075445"/>
                <a:ext cx="9575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7" name="Oval 506"/>
              <p:cNvSpPr>
                <a:spLocks noChangeArrowheads="1"/>
              </p:cNvSpPr>
              <p:nvPr/>
            </p:nvSpPr>
            <p:spPr bwMode="auto">
              <a:xfrm>
                <a:off x="2281587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8" name="Oval 507"/>
              <p:cNvSpPr>
                <a:spLocks noChangeArrowheads="1"/>
              </p:cNvSpPr>
              <p:nvPr/>
            </p:nvSpPr>
            <p:spPr bwMode="auto">
              <a:xfrm>
                <a:off x="2626054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9" name="Freeform 508"/>
              <p:cNvSpPr>
                <a:spLocks noEditPoints="1"/>
              </p:cNvSpPr>
              <p:nvPr/>
            </p:nvSpPr>
            <p:spPr bwMode="auto">
              <a:xfrm>
                <a:off x="2247008" y="4227729"/>
                <a:ext cx="492760" cy="85119"/>
              </a:xfrm>
              <a:custGeom>
                <a:avLst/>
                <a:gdLst>
                  <a:gd name="T0" fmla="*/ 2147483647 w 313"/>
                  <a:gd name="T1" fmla="*/ 0 h 54"/>
                  <a:gd name="T2" fmla="*/ 2147483647 w 313"/>
                  <a:gd name="T3" fmla="*/ 2147483647 h 54"/>
                  <a:gd name="T4" fmla="*/ 2147483647 w 313"/>
                  <a:gd name="T5" fmla="*/ 2147483647 h 54"/>
                  <a:gd name="T6" fmla="*/ 2147483647 w 313"/>
                  <a:gd name="T7" fmla="*/ 2147483647 h 54"/>
                  <a:gd name="T8" fmla="*/ 2147483647 w 313"/>
                  <a:gd name="T9" fmla="*/ 2147483647 h 54"/>
                  <a:gd name="T10" fmla="*/ 2147483647 w 313"/>
                  <a:gd name="T11" fmla="*/ 0 h 54"/>
                  <a:gd name="T12" fmla="*/ 2147483647 w 313"/>
                  <a:gd name="T13" fmla="*/ 0 h 54"/>
                  <a:gd name="T14" fmla="*/ 2147483647 w 313"/>
                  <a:gd name="T15" fmla="*/ 0 h 54"/>
                  <a:gd name="T16" fmla="*/ 2147483647 w 313"/>
                  <a:gd name="T17" fmla="*/ 2147483647 h 54"/>
                  <a:gd name="T18" fmla="*/ 2147483647 w 313"/>
                  <a:gd name="T19" fmla="*/ 2147483647 h 54"/>
                  <a:gd name="T20" fmla="*/ 2147483647 w 313"/>
                  <a:gd name="T21" fmla="*/ 2147483647 h 54"/>
                  <a:gd name="T22" fmla="*/ 0 w 313"/>
                  <a:gd name="T23" fmla="*/ 2147483647 h 54"/>
                  <a:gd name="T24" fmla="*/ 0 w 313"/>
                  <a:gd name="T25" fmla="*/ 0 h 54"/>
                  <a:gd name="T26" fmla="*/ 2147483647 w 313"/>
                  <a:gd name="T27" fmla="*/ 0 h 5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13" h="54">
                    <a:moveTo>
                      <a:pt x="313" y="0"/>
                    </a:moveTo>
                    <a:cubicBezTo>
                      <a:pt x="313" y="37"/>
                      <a:pt x="313" y="37"/>
                      <a:pt x="313" y="37"/>
                    </a:cubicBezTo>
                    <a:cubicBezTo>
                      <a:pt x="313" y="46"/>
                      <a:pt x="306" y="54"/>
                      <a:pt x="296" y="54"/>
                    </a:cubicBezTo>
                    <a:cubicBezTo>
                      <a:pt x="261" y="54"/>
                      <a:pt x="261" y="54"/>
                      <a:pt x="261" y="54"/>
                    </a:cubicBezTo>
                    <a:cubicBezTo>
                      <a:pt x="252" y="54"/>
                      <a:pt x="244" y="46"/>
                      <a:pt x="244" y="37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313" y="0"/>
                      <a:pt x="313" y="0"/>
                      <a:pt x="313" y="0"/>
                    </a:cubicBezTo>
                    <a:close/>
                    <a:moveTo>
                      <a:pt x="69" y="0"/>
                    </a:move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46"/>
                      <a:pt x="61" y="54"/>
                      <a:pt x="52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7" y="54"/>
                      <a:pt x="0" y="46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0" name="Rectangle 509"/>
              <p:cNvSpPr>
                <a:spLocks noChangeArrowheads="1"/>
              </p:cNvSpPr>
              <p:nvPr/>
            </p:nvSpPr>
            <p:spPr bwMode="auto">
              <a:xfrm>
                <a:off x="2415916" y="4181179"/>
                <a:ext cx="155608" cy="45219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1" name="Freeform 510"/>
              <p:cNvSpPr/>
              <p:nvPr/>
            </p:nvSpPr>
            <p:spPr bwMode="auto">
              <a:xfrm>
                <a:off x="2429881" y="3841367"/>
                <a:ext cx="127014" cy="49874"/>
              </a:xfrm>
              <a:custGeom>
                <a:avLst/>
                <a:gdLst>
                  <a:gd name="T0" fmla="*/ 0 w 81"/>
                  <a:gd name="T1" fmla="*/ 2147483647 h 32"/>
                  <a:gd name="T2" fmla="*/ 0 w 81"/>
                  <a:gd name="T3" fmla="*/ 2147483647 h 32"/>
                  <a:gd name="T4" fmla="*/ 2147483647 w 81"/>
                  <a:gd name="T5" fmla="*/ 0 h 32"/>
                  <a:gd name="T6" fmla="*/ 2147483647 w 81"/>
                  <a:gd name="T7" fmla="*/ 0 h 32"/>
                  <a:gd name="T8" fmla="*/ 2147483647 w 81"/>
                  <a:gd name="T9" fmla="*/ 2147483647 h 32"/>
                  <a:gd name="T10" fmla="*/ 2147483647 w 81"/>
                  <a:gd name="T11" fmla="*/ 2147483647 h 32"/>
                  <a:gd name="T12" fmla="*/ 0 w 8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32">
                    <a:moveTo>
                      <a:pt x="0" y="32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1" y="4"/>
                      <a:pt x="81" y="9"/>
                    </a:cubicBezTo>
                    <a:cubicBezTo>
                      <a:pt x="81" y="32"/>
                      <a:pt x="81" y="32"/>
                      <a:pt x="81" y="32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2" name="Freeform 511"/>
              <p:cNvSpPr>
                <a:spLocks noEditPoints="1"/>
              </p:cNvSpPr>
              <p:nvPr/>
            </p:nvSpPr>
            <p:spPr bwMode="auto">
              <a:xfrm>
                <a:off x="2450496" y="3852007"/>
                <a:ext cx="86449" cy="28594"/>
              </a:xfrm>
              <a:custGeom>
                <a:avLst/>
                <a:gdLst>
                  <a:gd name="T0" fmla="*/ 2147483647 w 130"/>
                  <a:gd name="T1" fmla="*/ 2147483647 h 43"/>
                  <a:gd name="T2" fmla="*/ 2147483647 w 130"/>
                  <a:gd name="T3" fmla="*/ 2147483647 h 43"/>
                  <a:gd name="T4" fmla="*/ 2147483647 w 130"/>
                  <a:gd name="T5" fmla="*/ 2147483647 h 43"/>
                  <a:gd name="T6" fmla="*/ 2147483647 w 130"/>
                  <a:gd name="T7" fmla="*/ 2147483647 h 43"/>
                  <a:gd name="T8" fmla="*/ 2147483647 w 130"/>
                  <a:gd name="T9" fmla="*/ 0 h 43"/>
                  <a:gd name="T10" fmla="*/ 2147483647 w 130"/>
                  <a:gd name="T11" fmla="*/ 0 h 43"/>
                  <a:gd name="T12" fmla="*/ 2147483647 w 130"/>
                  <a:gd name="T13" fmla="*/ 2147483647 h 43"/>
                  <a:gd name="T14" fmla="*/ 2147483647 w 130"/>
                  <a:gd name="T15" fmla="*/ 2147483647 h 43"/>
                  <a:gd name="T16" fmla="*/ 2147483647 w 130"/>
                  <a:gd name="T17" fmla="*/ 2147483647 h 43"/>
                  <a:gd name="T18" fmla="*/ 2147483647 w 130"/>
                  <a:gd name="T19" fmla="*/ 2147483647 h 43"/>
                  <a:gd name="T20" fmla="*/ 2147483647 w 130"/>
                  <a:gd name="T21" fmla="*/ 2147483647 h 43"/>
                  <a:gd name="T22" fmla="*/ 2147483647 w 130"/>
                  <a:gd name="T23" fmla="*/ 2147483647 h 43"/>
                  <a:gd name="T24" fmla="*/ 2147483647 w 130"/>
                  <a:gd name="T25" fmla="*/ 2147483647 h 43"/>
                  <a:gd name="T26" fmla="*/ 2147483647 w 130"/>
                  <a:gd name="T27" fmla="*/ 0 h 43"/>
                  <a:gd name="T28" fmla="*/ 2147483647 w 130"/>
                  <a:gd name="T29" fmla="*/ 0 h 43"/>
                  <a:gd name="T30" fmla="*/ 2147483647 w 130"/>
                  <a:gd name="T31" fmla="*/ 2147483647 h 43"/>
                  <a:gd name="T32" fmla="*/ 2147483647 w 130"/>
                  <a:gd name="T33" fmla="*/ 0 h 43"/>
                  <a:gd name="T34" fmla="*/ 2147483647 w 130"/>
                  <a:gd name="T35" fmla="*/ 0 h 43"/>
                  <a:gd name="T36" fmla="*/ 2147483647 w 130"/>
                  <a:gd name="T37" fmla="*/ 2147483647 h 43"/>
                  <a:gd name="T38" fmla="*/ 2147483647 w 130"/>
                  <a:gd name="T39" fmla="*/ 2147483647 h 43"/>
                  <a:gd name="T40" fmla="*/ 2147483647 w 130"/>
                  <a:gd name="T41" fmla="*/ 2147483647 h 43"/>
                  <a:gd name="T42" fmla="*/ 2147483647 w 130"/>
                  <a:gd name="T43" fmla="*/ 2147483647 h 43"/>
                  <a:gd name="T44" fmla="*/ 2147483647 w 130"/>
                  <a:gd name="T45" fmla="*/ 2147483647 h 43"/>
                  <a:gd name="T46" fmla="*/ 2147483647 w 130"/>
                  <a:gd name="T47" fmla="*/ 2147483647 h 43"/>
                  <a:gd name="T48" fmla="*/ 2147483647 w 130"/>
                  <a:gd name="T49" fmla="*/ 2147483647 h 43"/>
                  <a:gd name="T50" fmla="*/ 2147483647 w 130"/>
                  <a:gd name="T51" fmla="*/ 2147483647 h 43"/>
                  <a:gd name="T52" fmla="*/ 2147483647 w 130"/>
                  <a:gd name="T53" fmla="*/ 0 h 43"/>
                  <a:gd name="T54" fmla="*/ 2147483647 w 130"/>
                  <a:gd name="T55" fmla="*/ 0 h 43"/>
                  <a:gd name="T56" fmla="*/ 2147483647 w 130"/>
                  <a:gd name="T57" fmla="*/ 2147483647 h 43"/>
                  <a:gd name="T58" fmla="*/ 2147483647 w 130"/>
                  <a:gd name="T59" fmla="*/ 2147483647 h 43"/>
                  <a:gd name="T60" fmla="*/ 2147483647 w 130"/>
                  <a:gd name="T61" fmla="*/ 0 h 43"/>
                  <a:gd name="T62" fmla="*/ 2147483647 w 130"/>
                  <a:gd name="T63" fmla="*/ 0 h 43"/>
                  <a:gd name="T64" fmla="*/ 2147483647 w 130"/>
                  <a:gd name="T65" fmla="*/ 2147483647 h 43"/>
                  <a:gd name="T66" fmla="*/ 2147483647 w 130"/>
                  <a:gd name="T67" fmla="*/ 2147483647 h 43"/>
                  <a:gd name="T68" fmla="*/ 2147483647 w 130"/>
                  <a:gd name="T69" fmla="*/ 0 h 43"/>
                  <a:gd name="T70" fmla="*/ 2147483647 w 130"/>
                  <a:gd name="T71" fmla="*/ 0 h 43"/>
                  <a:gd name="T72" fmla="*/ 2147483647 w 130"/>
                  <a:gd name="T73" fmla="*/ 0 h 43"/>
                  <a:gd name="T74" fmla="*/ 2147483647 w 130"/>
                  <a:gd name="T75" fmla="*/ 0 h 43"/>
                  <a:gd name="T76" fmla="*/ 2147483647 w 130"/>
                  <a:gd name="T77" fmla="*/ 2147483647 h 43"/>
                  <a:gd name="T78" fmla="*/ 2147483647 w 130"/>
                  <a:gd name="T79" fmla="*/ 2147483647 h 43"/>
                  <a:gd name="T80" fmla="*/ 2147483647 w 130"/>
                  <a:gd name="T81" fmla="*/ 2147483647 h 43"/>
                  <a:gd name="T82" fmla="*/ 2147483647 w 130"/>
                  <a:gd name="T83" fmla="*/ 2147483647 h 43"/>
                  <a:gd name="T84" fmla="*/ 2147483647 w 130"/>
                  <a:gd name="T85" fmla="*/ 2147483647 h 43"/>
                  <a:gd name="T86" fmla="*/ 2147483647 w 130"/>
                  <a:gd name="T87" fmla="*/ 2147483647 h 43"/>
                  <a:gd name="T88" fmla="*/ 2147483647 w 130"/>
                  <a:gd name="T89" fmla="*/ 2147483647 h 43"/>
                  <a:gd name="T90" fmla="*/ 2147483647 w 130"/>
                  <a:gd name="T91" fmla="*/ 2147483647 h 43"/>
                  <a:gd name="T92" fmla="*/ 2147483647 w 130"/>
                  <a:gd name="T93" fmla="*/ 2147483647 h 43"/>
                  <a:gd name="T94" fmla="*/ 2147483647 w 130"/>
                  <a:gd name="T95" fmla="*/ 0 h 43"/>
                  <a:gd name="T96" fmla="*/ 2147483647 w 130"/>
                  <a:gd name="T97" fmla="*/ 2147483647 h 43"/>
                  <a:gd name="T98" fmla="*/ 2147483647 w 130"/>
                  <a:gd name="T99" fmla="*/ 2147483647 h 43"/>
                  <a:gd name="T100" fmla="*/ 0 w 130"/>
                  <a:gd name="T101" fmla="*/ 2147483647 h 43"/>
                  <a:gd name="T102" fmla="*/ 0 w 130"/>
                  <a:gd name="T103" fmla="*/ 0 h 43"/>
                  <a:gd name="T104" fmla="*/ 2147483647 w 130"/>
                  <a:gd name="T105" fmla="*/ 0 h 43"/>
                  <a:gd name="T106" fmla="*/ 2147483647 w 130"/>
                  <a:gd name="T107" fmla="*/ 2147483647 h 43"/>
                  <a:gd name="T108" fmla="*/ 2147483647 w 130"/>
                  <a:gd name="T109" fmla="*/ 2147483647 h 43"/>
                  <a:gd name="T110" fmla="*/ 2147483647 w 130"/>
                  <a:gd name="T111" fmla="*/ 2147483647 h 43"/>
                  <a:gd name="T112" fmla="*/ 2147483647 w 130"/>
                  <a:gd name="T113" fmla="*/ 2147483647 h 43"/>
                  <a:gd name="T114" fmla="*/ 2147483647 w 130"/>
                  <a:gd name="T115" fmla="*/ 2147483647 h 43"/>
                  <a:gd name="T116" fmla="*/ 2147483647 w 130"/>
                  <a:gd name="T117" fmla="*/ 2147483647 h 43"/>
                  <a:gd name="T118" fmla="*/ 2147483647 w 130"/>
                  <a:gd name="T119" fmla="*/ 2147483647 h 43"/>
                  <a:gd name="T120" fmla="*/ 2147483647 w 130"/>
                  <a:gd name="T121" fmla="*/ 2147483647 h 43"/>
                  <a:gd name="T122" fmla="*/ 2147483647 w 130"/>
                  <a:gd name="T123" fmla="*/ 2147483647 h 4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30" h="43">
                    <a:moveTo>
                      <a:pt x="54" y="33"/>
                    </a:moveTo>
                    <a:lnTo>
                      <a:pt x="54" y="26"/>
                    </a:lnTo>
                    <a:lnTo>
                      <a:pt x="59" y="26"/>
                    </a:lnTo>
                    <a:lnTo>
                      <a:pt x="54" y="10"/>
                    </a:lnTo>
                    <a:lnTo>
                      <a:pt x="54" y="0"/>
                    </a:lnTo>
                    <a:lnTo>
                      <a:pt x="59" y="0"/>
                    </a:lnTo>
                    <a:lnTo>
                      <a:pt x="75" y="43"/>
                    </a:lnTo>
                    <a:lnTo>
                      <a:pt x="66" y="43"/>
                    </a:lnTo>
                    <a:lnTo>
                      <a:pt x="61" y="33"/>
                    </a:lnTo>
                    <a:lnTo>
                      <a:pt x="54" y="33"/>
                    </a:lnTo>
                    <a:close/>
                    <a:moveTo>
                      <a:pt x="75" y="43"/>
                    </a:moveTo>
                    <a:lnTo>
                      <a:pt x="89" y="19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6" y="15"/>
                    </a:lnTo>
                    <a:lnTo>
                      <a:pt x="104" y="0"/>
                    </a:lnTo>
                    <a:lnTo>
                      <a:pt x="115" y="0"/>
                    </a:lnTo>
                    <a:lnTo>
                      <a:pt x="101" y="22"/>
                    </a:lnTo>
                    <a:lnTo>
                      <a:pt x="115" y="43"/>
                    </a:lnTo>
                    <a:lnTo>
                      <a:pt x="106" y="43"/>
                    </a:lnTo>
                    <a:lnTo>
                      <a:pt x="96" y="29"/>
                    </a:lnTo>
                    <a:lnTo>
                      <a:pt x="87" y="43"/>
                    </a:lnTo>
                    <a:lnTo>
                      <a:pt x="75" y="43"/>
                    </a:lnTo>
                    <a:close/>
                    <a:moveTo>
                      <a:pt x="120" y="43"/>
                    </a:moveTo>
                    <a:lnTo>
                      <a:pt x="120" y="0"/>
                    </a:lnTo>
                    <a:lnTo>
                      <a:pt x="130" y="0"/>
                    </a:lnTo>
                    <a:lnTo>
                      <a:pt x="130" y="43"/>
                    </a:lnTo>
                    <a:lnTo>
                      <a:pt x="120" y="43"/>
                    </a:lnTo>
                    <a:close/>
                    <a:moveTo>
                      <a:pt x="33" y="0"/>
                    </a:moveTo>
                    <a:lnTo>
                      <a:pt x="35" y="0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3" y="0"/>
                    </a:lnTo>
                    <a:close/>
                    <a:moveTo>
                      <a:pt x="54" y="0"/>
                    </a:moveTo>
                    <a:lnTo>
                      <a:pt x="49" y="0"/>
                    </a:lnTo>
                    <a:lnTo>
                      <a:pt x="33" y="38"/>
                    </a:lnTo>
                    <a:lnTo>
                      <a:pt x="33" y="43"/>
                    </a:lnTo>
                    <a:lnTo>
                      <a:pt x="40" y="43"/>
                    </a:lnTo>
                    <a:lnTo>
                      <a:pt x="44" y="33"/>
                    </a:lnTo>
                    <a:lnTo>
                      <a:pt x="54" y="33"/>
                    </a:lnTo>
                    <a:lnTo>
                      <a:pt x="54" y="26"/>
                    </a:lnTo>
                    <a:lnTo>
                      <a:pt x="47" y="26"/>
                    </a:lnTo>
                    <a:lnTo>
                      <a:pt x="54" y="10"/>
                    </a:lnTo>
                    <a:lnTo>
                      <a:pt x="54" y="0"/>
                    </a:lnTo>
                    <a:close/>
                    <a:moveTo>
                      <a:pt x="14" y="43"/>
                    </a:moveTo>
                    <a:lnTo>
                      <a:pt x="14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21" y="7"/>
                    </a:lnTo>
                    <a:lnTo>
                      <a:pt x="21" y="43"/>
                    </a:lnTo>
                    <a:lnTo>
                      <a:pt x="14" y="43"/>
                    </a:lnTo>
                    <a:close/>
                    <a:moveTo>
                      <a:pt x="33" y="38"/>
                    </a:moveTo>
                    <a:lnTo>
                      <a:pt x="30" y="43"/>
                    </a:lnTo>
                    <a:lnTo>
                      <a:pt x="33" y="43"/>
                    </a:lnTo>
                    <a:lnTo>
                      <a:pt x="33" y="38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3" name="Rectangle 512"/>
              <p:cNvSpPr>
                <a:spLocks noChangeArrowheads="1"/>
              </p:cNvSpPr>
              <p:nvPr/>
            </p:nvSpPr>
            <p:spPr bwMode="auto">
              <a:xfrm>
                <a:off x="2390646" y="4100715"/>
                <a:ext cx="205483" cy="1064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4" name="Freeform 513"/>
              <p:cNvSpPr/>
              <p:nvPr/>
            </p:nvSpPr>
            <p:spPr bwMode="auto">
              <a:xfrm>
                <a:off x="2390646" y="4119335"/>
                <a:ext cx="205483" cy="7980"/>
              </a:xfrm>
              <a:custGeom>
                <a:avLst/>
                <a:gdLst>
                  <a:gd name="T0" fmla="*/ 0 w 131"/>
                  <a:gd name="T1" fmla="*/ 0 h 5"/>
                  <a:gd name="T2" fmla="*/ 2147483647 w 131"/>
                  <a:gd name="T3" fmla="*/ 0 h 5"/>
                  <a:gd name="T4" fmla="*/ 2147483647 w 131"/>
                  <a:gd name="T5" fmla="*/ 2147483647 h 5"/>
                  <a:gd name="T6" fmla="*/ 0 w 131"/>
                  <a:gd name="T7" fmla="*/ 2147483647 h 5"/>
                  <a:gd name="T8" fmla="*/ 0 w 13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5">
                    <a:moveTo>
                      <a:pt x="0" y="0"/>
                    </a:moveTo>
                    <a:cubicBezTo>
                      <a:pt x="44" y="0"/>
                      <a:pt x="87" y="0"/>
                      <a:pt x="131" y="0"/>
                    </a:cubicBezTo>
                    <a:cubicBezTo>
                      <a:pt x="131" y="2"/>
                      <a:pt x="131" y="3"/>
                      <a:pt x="131" y="5"/>
                    </a:cubicBezTo>
                    <a:cubicBezTo>
                      <a:pt x="87" y="5"/>
                      <a:pt x="44" y="5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5" name="Rectangle 514"/>
              <p:cNvSpPr>
                <a:spLocks noChangeArrowheads="1"/>
              </p:cNvSpPr>
              <p:nvPr/>
            </p:nvSpPr>
            <p:spPr bwMode="auto">
              <a:xfrm>
                <a:off x="2390646" y="4136624"/>
                <a:ext cx="205483" cy="665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5136" y="1821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不考虑第三方物流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07365" y="2014220"/>
            <a:ext cx="2820035" cy="589280"/>
            <a:chOff x="799" y="3172"/>
            <a:chExt cx="4441" cy="928"/>
          </a:xfrm>
        </p:grpSpPr>
        <p:grpSp>
          <p:nvGrpSpPr>
            <p:cNvPr id="33817" name="组合 267"/>
            <p:cNvGrpSpPr/>
            <p:nvPr/>
          </p:nvGrpSpPr>
          <p:grpSpPr bwMode="auto">
            <a:xfrm>
              <a:off x="799" y="3172"/>
              <a:ext cx="1005" cy="928"/>
              <a:chOff x="6731057" y="4705484"/>
              <a:chExt cx="915076" cy="915076"/>
            </a:xfrm>
          </p:grpSpPr>
          <p:sp>
            <p:nvSpPr>
              <p:cNvPr id="33860" name="Freeform 81"/>
              <p:cNvSpPr/>
              <p:nvPr/>
            </p:nvSpPr>
            <p:spPr bwMode="auto">
              <a:xfrm>
                <a:off x="6731057" y="4705484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1" name="Freeform 195"/>
              <p:cNvSpPr/>
              <p:nvPr/>
            </p:nvSpPr>
            <p:spPr bwMode="auto">
              <a:xfrm>
                <a:off x="6910287" y="4935923"/>
                <a:ext cx="159192" cy="290553"/>
              </a:xfrm>
              <a:custGeom>
                <a:avLst/>
                <a:gdLst>
                  <a:gd name="T0" fmla="*/ 2147483647 w 91"/>
                  <a:gd name="T1" fmla="*/ 2147483647 h 167"/>
                  <a:gd name="T2" fmla="*/ 2147483647 w 91"/>
                  <a:gd name="T3" fmla="*/ 2147483647 h 167"/>
                  <a:gd name="T4" fmla="*/ 2147483647 w 91"/>
                  <a:gd name="T5" fmla="*/ 2147483647 h 167"/>
                  <a:gd name="T6" fmla="*/ 2147483647 w 91"/>
                  <a:gd name="T7" fmla="*/ 2147483647 h 167"/>
                  <a:gd name="T8" fmla="*/ 2147483647 w 91"/>
                  <a:gd name="T9" fmla="*/ 2147483647 h 167"/>
                  <a:gd name="T10" fmla="*/ 2147483647 w 91"/>
                  <a:gd name="T11" fmla="*/ 2147483647 h 167"/>
                  <a:gd name="T12" fmla="*/ 2147483647 w 91"/>
                  <a:gd name="T13" fmla="*/ 2147483647 h 167"/>
                  <a:gd name="T14" fmla="*/ 2147483647 w 91"/>
                  <a:gd name="T15" fmla="*/ 0 h 167"/>
                  <a:gd name="T16" fmla="*/ 2147483647 w 91"/>
                  <a:gd name="T17" fmla="*/ 2147483647 h 167"/>
                  <a:gd name="T18" fmla="*/ 2147483647 w 91"/>
                  <a:gd name="T19" fmla="*/ 2147483647 h 167"/>
                  <a:gd name="T20" fmla="*/ 2147483647 w 91"/>
                  <a:gd name="T21" fmla="*/ 2147483647 h 167"/>
                  <a:gd name="T22" fmla="*/ 2147483647 w 91"/>
                  <a:gd name="T23" fmla="*/ 2147483647 h 167"/>
                  <a:gd name="T24" fmla="*/ 2147483647 w 91"/>
                  <a:gd name="T25" fmla="*/ 2147483647 h 167"/>
                  <a:gd name="T26" fmla="*/ 2147483647 w 91"/>
                  <a:gd name="T27" fmla="*/ 2147483647 h 167"/>
                  <a:gd name="T28" fmla="*/ 2147483647 w 91"/>
                  <a:gd name="T29" fmla="*/ 2147483647 h 167"/>
                  <a:gd name="T30" fmla="*/ 2147483647 w 91"/>
                  <a:gd name="T31" fmla="*/ 2147483647 h 167"/>
                  <a:gd name="T32" fmla="*/ 2147483647 w 91"/>
                  <a:gd name="T33" fmla="*/ 2147483647 h 167"/>
                  <a:gd name="T34" fmla="*/ 2147483647 w 91"/>
                  <a:gd name="T35" fmla="*/ 2147483647 h 167"/>
                  <a:gd name="T36" fmla="*/ 2147483647 w 91"/>
                  <a:gd name="T37" fmla="*/ 2147483647 h 167"/>
                  <a:gd name="T38" fmla="*/ 2147483647 w 91"/>
                  <a:gd name="T39" fmla="*/ 2147483647 h 167"/>
                  <a:gd name="T40" fmla="*/ 2147483647 w 91"/>
                  <a:gd name="T41" fmla="*/ 2147483647 h 167"/>
                  <a:gd name="T42" fmla="*/ 2147483647 w 91"/>
                  <a:gd name="T43" fmla="*/ 2147483647 h 167"/>
                  <a:gd name="T44" fmla="*/ 2147483647 w 91"/>
                  <a:gd name="T45" fmla="*/ 2147483647 h 167"/>
                  <a:gd name="T46" fmla="*/ 2147483647 w 91"/>
                  <a:gd name="T47" fmla="*/ 2147483647 h 167"/>
                  <a:gd name="T48" fmla="*/ 2147483647 w 91"/>
                  <a:gd name="T49" fmla="*/ 2147483647 h 167"/>
                  <a:gd name="T50" fmla="*/ 2147483647 w 91"/>
                  <a:gd name="T51" fmla="*/ 2147483647 h 167"/>
                  <a:gd name="T52" fmla="*/ 2147483647 w 91"/>
                  <a:gd name="T53" fmla="*/ 2147483647 h 167"/>
                  <a:gd name="T54" fmla="*/ 2147483647 w 91"/>
                  <a:gd name="T55" fmla="*/ 2147483647 h 167"/>
                  <a:gd name="T56" fmla="*/ 2147483647 w 91"/>
                  <a:gd name="T57" fmla="*/ 2147483647 h 167"/>
                  <a:gd name="T58" fmla="*/ 2147483647 w 91"/>
                  <a:gd name="T59" fmla="*/ 2147483647 h 167"/>
                  <a:gd name="T60" fmla="*/ 2147483647 w 91"/>
                  <a:gd name="T61" fmla="*/ 2147483647 h 167"/>
                  <a:gd name="T62" fmla="*/ 2147483647 w 91"/>
                  <a:gd name="T63" fmla="*/ 2147483647 h 167"/>
                  <a:gd name="T64" fmla="*/ 2147483647 w 91"/>
                  <a:gd name="T65" fmla="*/ 2147483647 h 167"/>
                  <a:gd name="T66" fmla="*/ 2147483647 w 91"/>
                  <a:gd name="T67" fmla="*/ 2147483647 h 167"/>
                  <a:gd name="T68" fmla="*/ 2147483647 w 91"/>
                  <a:gd name="T69" fmla="*/ 2147483647 h 167"/>
                  <a:gd name="T70" fmla="*/ 2147483647 w 91"/>
                  <a:gd name="T71" fmla="*/ 2147483647 h 167"/>
                  <a:gd name="T72" fmla="*/ 2147483647 w 91"/>
                  <a:gd name="T73" fmla="*/ 2147483647 h 167"/>
                  <a:gd name="T74" fmla="*/ 2147483647 w 91"/>
                  <a:gd name="T75" fmla="*/ 2147483647 h 167"/>
                  <a:gd name="T76" fmla="*/ 2147483647 w 91"/>
                  <a:gd name="T77" fmla="*/ 2147483647 h 167"/>
                  <a:gd name="T78" fmla="*/ 2147483647 w 91"/>
                  <a:gd name="T79" fmla="*/ 2147483647 h 167"/>
                  <a:gd name="T80" fmla="*/ 2147483647 w 91"/>
                  <a:gd name="T81" fmla="*/ 2147483647 h 167"/>
                  <a:gd name="T82" fmla="*/ 2147483647 w 91"/>
                  <a:gd name="T83" fmla="*/ 2147483647 h 167"/>
                  <a:gd name="T84" fmla="*/ 2147483647 w 91"/>
                  <a:gd name="T85" fmla="*/ 2147483647 h 167"/>
                  <a:gd name="T86" fmla="*/ 2147483647 w 91"/>
                  <a:gd name="T87" fmla="*/ 2147483647 h 167"/>
                  <a:gd name="T88" fmla="*/ 0 w 91"/>
                  <a:gd name="T89" fmla="*/ 2147483647 h 167"/>
                  <a:gd name="T90" fmla="*/ 2147483647 w 91"/>
                  <a:gd name="T91" fmla="*/ 2147483647 h 1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1" h="167">
                    <a:moveTo>
                      <a:pt x="2" y="130"/>
                    </a:moveTo>
                    <a:cubicBezTo>
                      <a:pt x="2" y="132"/>
                      <a:pt x="2" y="134"/>
                      <a:pt x="3" y="136"/>
                    </a:cubicBezTo>
                    <a:cubicBezTo>
                      <a:pt x="3" y="136"/>
                      <a:pt x="3" y="137"/>
                      <a:pt x="3" y="137"/>
                    </a:cubicBezTo>
                    <a:cubicBezTo>
                      <a:pt x="3" y="138"/>
                      <a:pt x="3" y="138"/>
                      <a:pt x="3" y="139"/>
                    </a:cubicBezTo>
                    <a:cubicBezTo>
                      <a:pt x="8" y="143"/>
                      <a:pt x="40" y="167"/>
                      <a:pt x="85" y="167"/>
                    </a:cubicBezTo>
                    <a:cubicBezTo>
                      <a:pt x="87" y="167"/>
                      <a:pt x="89" y="167"/>
                      <a:pt x="91" y="167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66" y="54"/>
                      <a:pt x="68" y="14"/>
                      <a:pt x="70" y="0"/>
                    </a:cubicBezTo>
                    <a:cubicBezTo>
                      <a:pt x="69" y="1"/>
                      <a:pt x="68" y="1"/>
                      <a:pt x="68" y="2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5" y="4"/>
                      <a:pt x="64" y="4"/>
                      <a:pt x="63" y="5"/>
                    </a:cubicBezTo>
                    <a:cubicBezTo>
                      <a:pt x="62" y="6"/>
                      <a:pt x="61" y="7"/>
                      <a:pt x="61" y="7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59" y="8"/>
                      <a:pt x="59" y="9"/>
                      <a:pt x="58" y="9"/>
                    </a:cubicBezTo>
                    <a:cubicBezTo>
                      <a:pt x="52" y="14"/>
                      <a:pt x="47" y="20"/>
                      <a:pt x="42" y="26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8" y="30"/>
                      <a:pt x="37" y="32"/>
                      <a:pt x="36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3" y="36"/>
                      <a:pt x="32" y="37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28" y="43"/>
                      <a:pt x="26" y="47"/>
                      <a:pt x="24" y="51"/>
                    </a:cubicBezTo>
                    <a:cubicBezTo>
                      <a:pt x="23" y="52"/>
                      <a:pt x="22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7"/>
                      <a:pt x="20" y="58"/>
                      <a:pt x="19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6" y="65"/>
                      <a:pt x="14" y="71"/>
                      <a:pt x="12" y="77"/>
                    </a:cubicBezTo>
                    <a:cubicBezTo>
                      <a:pt x="11" y="80"/>
                      <a:pt x="10" y="82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8" y="87"/>
                      <a:pt x="8" y="88"/>
                      <a:pt x="8" y="89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90"/>
                      <a:pt x="8" y="90"/>
                      <a:pt x="7" y="9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7" y="93"/>
                      <a:pt x="7" y="94"/>
                      <a:pt x="6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5" y="99"/>
                      <a:pt x="5" y="101"/>
                      <a:pt x="5" y="102"/>
                    </a:cubicBezTo>
                    <a:cubicBezTo>
                      <a:pt x="5" y="104"/>
                      <a:pt x="5" y="104"/>
                      <a:pt x="5" y="104"/>
                    </a:cubicBezTo>
                    <a:cubicBezTo>
                      <a:pt x="4" y="105"/>
                      <a:pt x="4" y="107"/>
                      <a:pt x="4" y="109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3" y="112"/>
                      <a:pt x="3" y="113"/>
                      <a:pt x="3" y="116"/>
                    </a:cubicBezTo>
                    <a:cubicBezTo>
                      <a:pt x="3" y="117"/>
                      <a:pt x="3" y="117"/>
                      <a:pt x="3" y="117"/>
                    </a:cubicBezTo>
                    <a:cubicBezTo>
                      <a:pt x="3" y="119"/>
                      <a:pt x="3" y="121"/>
                      <a:pt x="3" y="123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2" y="126"/>
                      <a:pt x="2" y="128"/>
                      <a:pt x="2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2" y="130"/>
                      <a:pt x="2" y="130"/>
                      <a:pt x="2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2" name="Freeform 196"/>
              <p:cNvSpPr/>
              <p:nvPr/>
            </p:nvSpPr>
            <p:spPr bwMode="auto">
              <a:xfrm>
                <a:off x="6915853" y="5188626"/>
                <a:ext cx="269402" cy="220420"/>
              </a:xfrm>
              <a:custGeom>
                <a:avLst/>
                <a:gdLst>
                  <a:gd name="T0" fmla="*/ 2147483647 w 155"/>
                  <a:gd name="T1" fmla="*/ 2147483647 h 127"/>
                  <a:gd name="T2" fmla="*/ 2147483647 w 155"/>
                  <a:gd name="T3" fmla="*/ 2147483647 h 127"/>
                  <a:gd name="T4" fmla="*/ 2147483647 w 155"/>
                  <a:gd name="T5" fmla="*/ 2147483647 h 127"/>
                  <a:gd name="T6" fmla="*/ 2147483647 w 155"/>
                  <a:gd name="T7" fmla="*/ 2147483647 h 127"/>
                  <a:gd name="T8" fmla="*/ 2147483647 w 155"/>
                  <a:gd name="T9" fmla="*/ 2147483647 h 127"/>
                  <a:gd name="T10" fmla="*/ 2147483647 w 155"/>
                  <a:gd name="T11" fmla="*/ 2147483647 h 127"/>
                  <a:gd name="T12" fmla="*/ 2147483647 w 155"/>
                  <a:gd name="T13" fmla="*/ 2147483647 h 127"/>
                  <a:gd name="T14" fmla="*/ 2147483647 w 155"/>
                  <a:gd name="T15" fmla="*/ 2147483647 h 127"/>
                  <a:gd name="T16" fmla="*/ 2147483647 w 155"/>
                  <a:gd name="T17" fmla="*/ 2147483647 h 127"/>
                  <a:gd name="T18" fmla="*/ 2147483647 w 155"/>
                  <a:gd name="T19" fmla="*/ 2147483647 h 127"/>
                  <a:gd name="T20" fmla="*/ 2147483647 w 155"/>
                  <a:gd name="T21" fmla="*/ 2147483647 h 127"/>
                  <a:gd name="T22" fmla="*/ 2147483647 w 155"/>
                  <a:gd name="T23" fmla="*/ 2147483647 h 127"/>
                  <a:gd name="T24" fmla="*/ 2147483647 w 155"/>
                  <a:gd name="T25" fmla="*/ 2147483647 h 127"/>
                  <a:gd name="T26" fmla="*/ 2147483647 w 155"/>
                  <a:gd name="T27" fmla="*/ 2147483647 h 127"/>
                  <a:gd name="T28" fmla="*/ 2147483647 w 155"/>
                  <a:gd name="T29" fmla="*/ 2147483647 h 127"/>
                  <a:gd name="T30" fmla="*/ 2147483647 w 155"/>
                  <a:gd name="T31" fmla="*/ 2147483647 h 127"/>
                  <a:gd name="T32" fmla="*/ 2147483647 w 155"/>
                  <a:gd name="T33" fmla="*/ 2147483647 h 127"/>
                  <a:gd name="T34" fmla="*/ 2147483647 w 155"/>
                  <a:gd name="T35" fmla="*/ 2147483647 h 127"/>
                  <a:gd name="T36" fmla="*/ 2147483647 w 155"/>
                  <a:gd name="T37" fmla="*/ 2147483647 h 127"/>
                  <a:gd name="T38" fmla="*/ 2147483647 w 155"/>
                  <a:gd name="T39" fmla="*/ 2147483647 h 127"/>
                  <a:gd name="T40" fmla="*/ 2147483647 w 155"/>
                  <a:gd name="T41" fmla="*/ 2147483647 h 127"/>
                  <a:gd name="T42" fmla="*/ 2147483647 w 155"/>
                  <a:gd name="T43" fmla="*/ 2147483647 h 127"/>
                  <a:gd name="T44" fmla="*/ 2147483647 w 155"/>
                  <a:gd name="T45" fmla="*/ 2147483647 h 127"/>
                  <a:gd name="T46" fmla="*/ 0 w 155"/>
                  <a:gd name="T47" fmla="*/ 0 h 127"/>
                  <a:gd name="T48" fmla="*/ 0 w 155"/>
                  <a:gd name="T49" fmla="*/ 2147483647 h 127"/>
                  <a:gd name="T50" fmla="*/ 2147483647 w 155"/>
                  <a:gd name="T51" fmla="*/ 2147483647 h 127"/>
                  <a:gd name="T52" fmla="*/ 2147483647 w 155"/>
                  <a:gd name="T53" fmla="*/ 2147483647 h 127"/>
                  <a:gd name="T54" fmla="*/ 2147483647 w 155"/>
                  <a:gd name="T55" fmla="*/ 2147483647 h 127"/>
                  <a:gd name="T56" fmla="*/ 2147483647 w 155"/>
                  <a:gd name="T57" fmla="*/ 2147483647 h 127"/>
                  <a:gd name="T58" fmla="*/ 2147483647 w 155"/>
                  <a:gd name="T59" fmla="*/ 2147483647 h 127"/>
                  <a:gd name="T60" fmla="*/ 2147483647 w 155"/>
                  <a:gd name="T61" fmla="*/ 2147483647 h 127"/>
                  <a:gd name="T62" fmla="*/ 2147483647 w 155"/>
                  <a:gd name="T63" fmla="*/ 2147483647 h 127"/>
                  <a:gd name="T64" fmla="*/ 2147483647 w 155"/>
                  <a:gd name="T65" fmla="*/ 2147483647 h 127"/>
                  <a:gd name="T66" fmla="*/ 2147483647 w 155"/>
                  <a:gd name="T67" fmla="*/ 2147483647 h 127"/>
                  <a:gd name="T68" fmla="*/ 2147483647 w 155"/>
                  <a:gd name="T69" fmla="*/ 2147483647 h 127"/>
                  <a:gd name="T70" fmla="*/ 2147483647 w 155"/>
                  <a:gd name="T71" fmla="*/ 2147483647 h 127"/>
                  <a:gd name="T72" fmla="*/ 2147483647 w 155"/>
                  <a:gd name="T73" fmla="*/ 2147483647 h 127"/>
                  <a:gd name="T74" fmla="*/ 2147483647 w 155"/>
                  <a:gd name="T75" fmla="*/ 2147483647 h 127"/>
                  <a:gd name="T76" fmla="*/ 2147483647 w 155"/>
                  <a:gd name="T77" fmla="*/ 2147483647 h 127"/>
                  <a:gd name="T78" fmla="*/ 2147483647 w 155"/>
                  <a:gd name="T79" fmla="*/ 2147483647 h 127"/>
                  <a:gd name="T80" fmla="*/ 2147483647 w 155"/>
                  <a:gd name="T81" fmla="*/ 2147483647 h 127"/>
                  <a:gd name="T82" fmla="*/ 2147483647 w 155"/>
                  <a:gd name="T83" fmla="*/ 2147483647 h 127"/>
                  <a:gd name="T84" fmla="*/ 2147483647 w 155"/>
                  <a:gd name="T85" fmla="*/ 2147483647 h 127"/>
                  <a:gd name="T86" fmla="*/ 2147483647 w 155"/>
                  <a:gd name="T87" fmla="*/ 2147483647 h 127"/>
                  <a:gd name="T88" fmla="*/ 2147483647 w 155"/>
                  <a:gd name="T89" fmla="*/ 2147483647 h 127"/>
                  <a:gd name="T90" fmla="*/ 2147483647 w 155"/>
                  <a:gd name="T91" fmla="*/ 2147483647 h 127"/>
                  <a:gd name="T92" fmla="*/ 2147483647 w 155"/>
                  <a:gd name="T93" fmla="*/ 2147483647 h 127"/>
                  <a:gd name="T94" fmla="*/ 2147483647 w 155"/>
                  <a:gd name="T95" fmla="*/ 2147483647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55" h="127">
                    <a:moveTo>
                      <a:pt x="26" y="74"/>
                    </a:moveTo>
                    <a:cubicBezTo>
                      <a:pt x="27" y="74"/>
                      <a:pt x="27" y="74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6"/>
                      <a:pt x="29" y="78"/>
                      <a:pt x="30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2" y="81"/>
                      <a:pt x="33" y="82"/>
                      <a:pt x="33" y="84"/>
                    </a:cubicBezTo>
                    <a:cubicBezTo>
                      <a:pt x="34" y="84"/>
                      <a:pt x="35" y="85"/>
                      <a:pt x="35" y="86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7"/>
                      <a:pt x="37" y="88"/>
                      <a:pt x="37" y="88"/>
                    </a:cubicBezTo>
                    <a:cubicBezTo>
                      <a:pt x="43" y="94"/>
                      <a:pt x="48" y="100"/>
                      <a:pt x="54" y="105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6" y="106"/>
                      <a:pt x="57" y="107"/>
                      <a:pt x="58" y="108"/>
                    </a:cubicBezTo>
                    <a:cubicBezTo>
                      <a:pt x="59" y="109"/>
                      <a:pt x="60" y="110"/>
                      <a:pt x="61" y="111"/>
                    </a:cubicBezTo>
                    <a:cubicBezTo>
                      <a:pt x="61" y="111"/>
                      <a:pt x="62" y="112"/>
                      <a:pt x="62" y="112"/>
                    </a:cubicBezTo>
                    <a:cubicBezTo>
                      <a:pt x="64" y="113"/>
                      <a:pt x="66" y="114"/>
                      <a:pt x="67" y="115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71" y="118"/>
                      <a:pt x="75" y="121"/>
                      <a:pt x="79" y="123"/>
                    </a:cubicBezTo>
                    <a:cubicBezTo>
                      <a:pt x="80" y="124"/>
                      <a:pt x="82" y="125"/>
                      <a:pt x="84" y="126"/>
                    </a:cubicBezTo>
                    <a:cubicBezTo>
                      <a:pt x="85" y="126"/>
                      <a:pt x="85" y="126"/>
                      <a:pt x="85" y="126"/>
                    </a:cubicBezTo>
                    <a:cubicBezTo>
                      <a:pt x="85" y="126"/>
                      <a:pt x="86" y="127"/>
                      <a:pt x="87" y="127"/>
                    </a:cubicBezTo>
                    <a:cubicBezTo>
                      <a:pt x="93" y="125"/>
                      <a:pt x="133" y="108"/>
                      <a:pt x="155" y="64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87" y="27"/>
                      <a:pt x="85" y="27"/>
                      <a:pt x="82" y="27"/>
                    </a:cubicBezTo>
                    <a:cubicBezTo>
                      <a:pt x="41" y="27"/>
                      <a:pt x="11" y="8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7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4" y="21"/>
                      <a:pt x="4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5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30"/>
                      <a:pt x="6" y="31"/>
                      <a:pt x="7" y="3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6"/>
                      <a:pt x="8" y="38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2"/>
                      <a:pt x="11" y="44"/>
                      <a:pt x="12" y="46"/>
                    </a:cubicBezTo>
                    <a:cubicBezTo>
                      <a:pt x="14" y="52"/>
                      <a:pt x="17" y="59"/>
                      <a:pt x="21" y="65"/>
                    </a:cubicBezTo>
                    <a:cubicBezTo>
                      <a:pt x="22" y="66"/>
                      <a:pt x="23" y="68"/>
                      <a:pt x="2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1"/>
                      <a:pt x="25" y="72"/>
                      <a:pt x="25" y="72"/>
                    </a:cubicBezTo>
                    <a:lnTo>
                      <a:pt x="26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3" name="Freeform 197"/>
              <p:cNvSpPr/>
              <p:nvPr/>
            </p:nvSpPr>
            <p:spPr bwMode="auto">
              <a:xfrm>
                <a:off x="7076158" y="5235382"/>
                <a:ext cx="278308" cy="203721"/>
              </a:xfrm>
              <a:custGeom>
                <a:avLst/>
                <a:gdLst>
                  <a:gd name="T0" fmla="*/ 2147483647 w 160"/>
                  <a:gd name="T1" fmla="*/ 2147483647 h 117"/>
                  <a:gd name="T2" fmla="*/ 2147483647 w 160"/>
                  <a:gd name="T3" fmla="*/ 2147483647 h 117"/>
                  <a:gd name="T4" fmla="*/ 2147483647 w 160"/>
                  <a:gd name="T5" fmla="*/ 2147483647 h 117"/>
                  <a:gd name="T6" fmla="*/ 2147483647 w 160"/>
                  <a:gd name="T7" fmla="*/ 2147483647 h 117"/>
                  <a:gd name="T8" fmla="*/ 2147483647 w 160"/>
                  <a:gd name="T9" fmla="*/ 2147483647 h 117"/>
                  <a:gd name="T10" fmla="*/ 2147483647 w 160"/>
                  <a:gd name="T11" fmla="*/ 2147483647 h 117"/>
                  <a:gd name="T12" fmla="*/ 2147483647 w 160"/>
                  <a:gd name="T13" fmla="*/ 2147483647 h 117"/>
                  <a:gd name="T14" fmla="*/ 2147483647 w 160"/>
                  <a:gd name="T15" fmla="*/ 2147483647 h 117"/>
                  <a:gd name="T16" fmla="*/ 2147483647 w 160"/>
                  <a:gd name="T17" fmla="*/ 2147483647 h 117"/>
                  <a:gd name="T18" fmla="*/ 2147483647 w 160"/>
                  <a:gd name="T19" fmla="*/ 2147483647 h 117"/>
                  <a:gd name="T20" fmla="*/ 2147483647 w 160"/>
                  <a:gd name="T21" fmla="*/ 2147483647 h 117"/>
                  <a:gd name="T22" fmla="*/ 2147483647 w 160"/>
                  <a:gd name="T23" fmla="*/ 2147483647 h 117"/>
                  <a:gd name="T24" fmla="*/ 2147483647 w 160"/>
                  <a:gd name="T25" fmla="*/ 2147483647 h 117"/>
                  <a:gd name="T26" fmla="*/ 2147483647 w 160"/>
                  <a:gd name="T27" fmla="*/ 2147483647 h 117"/>
                  <a:gd name="T28" fmla="*/ 2147483647 w 160"/>
                  <a:gd name="T29" fmla="*/ 2147483647 h 117"/>
                  <a:gd name="T30" fmla="*/ 2147483647 w 160"/>
                  <a:gd name="T31" fmla="*/ 2147483647 h 117"/>
                  <a:gd name="T32" fmla="*/ 2147483647 w 160"/>
                  <a:gd name="T33" fmla="*/ 2147483647 h 117"/>
                  <a:gd name="T34" fmla="*/ 2147483647 w 160"/>
                  <a:gd name="T35" fmla="*/ 0 h 117"/>
                  <a:gd name="T36" fmla="*/ 2147483647 w 160"/>
                  <a:gd name="T37" fmla="*/ 2147483647 h 117"/>
                  <a:gd name="T38" fmla="*/ 0 w 160"/>
                  <a:gd name="T39" fmla="*/ 2147483647 h 117"/>
                  <a:gd name="T40" fmla="*/ 2147483647 w 160"/>
                  <a:gd name="T41" fmla="*/ 2147483647 h 117"/>
                  <a:gd name="T42" fmla="*/ 2147483647 w 160"/>
                  <a:gd name="T43" fmla="*/ 2147483647 h 117"/>
                  <a:gd name="T44" fmla="*/ 2147483647 w 160"/>
                  <a:gd name="T45" fmla="*/ 2147483647 h 117"/>
                  <a:gd name="T46" fmla="*/ 2147483647 w 160"/>
                  <a:gd name="T47" fmla="*/ 2147483647 h 117"/>
                  <a:gd name="T48" fmla="*/ 2147483647 w 160"/>
                  <a:gd name="T49" fmla="*/ 2147483647 h 117"/>
                  <a:gd name="T50" fmla="*/ 2147483647 w 160"/>
                  <a:gd name="T51" fmla="*/ 2147483647 h 117"/>
                  <a:gd name="T52" fmla="*/ 2147483647 w 160"/>
                  <a:gd name="T53" fmla="*/ 2147483647 h 117"/>
                  <a:gd name="T54" fmla="*/ 2147483647 w 160"/>
                  <a:gd name="T55" fmla="*/ 2147483647 h 117"/>
                  <a:gd name="T56" fmla="*/ 2147483647 w 160"/>
                  <a:gd name="T57" fmla="*/ 2147483647 h 117"/>
                  <a:gd name="T58" fmla="*/ 2147483647 w 160"/>
                  <a:gd name="T59" fmla="*/ 2147483647 h 117"/>
                  <a:gd name="T60" fmla="*/ 2147483647 w 160"/>
                  <a:gd name="T61" fmla="*/ 2147483647 h 117"/>
                  <a:gd name="T62" fmla="*/ 2147483647 w 160"/>
                  <a:gd name="T63" fmla="*/ 2147483647 h 117"/>
                  <a:gd name="T64" fmla="*/ 2147483647 w 160"/>
                  <a:gd name="T65" fmla="*/ 2147483647 h 117"/>
                  <a:gd name="T66" fmla="*/ 2147483647 w 160"/>
                  <a:gd name="T67" fmla="*/ 2147483647 h 117"/>
                  <a:gd name="T68" fmla="*/ 2147483647 w 160"/>
                  <a:gd name="T69" fmla="*/ 2147483647 h 117"/>
                  <a:gd name="T70" fmla="*/ 2147483647 w 160"/>
                  <a:gd name="T71" fmla="*/ 2147483647 h 117"/>
                  <a:gd name="T72" fmla="*/ 2147483647 w 160"/>
                  <a:gd name="T73" fmla="*/ 2147483647 h 117"/>
                  <a:gd name="T74" fmla="*/ 2147483647 w 160"/>
                  <a:gd name="T75" fmla="*/ 2147483647 h 117"/>
                  <a:gd name="T76" fmla="*/ 2147483647 w 160"/>
                  <a:gd name="T77" fmla="*/ 2147483647 h 117"/>
                  <a:gd name="T78" fmla="*/ 2147483647 w 160"/>
                  <a:gd name="T79" fmla="*/ 2147483647 h 117"/>
                  <a:gd name="T80" fmla="*/ 2147483647 w 160"/>
                  <a:gd name="T81" fmla="*/ 2147483647 h 117"/>
                  <a:gd name="T82" fmla="*/ 2147483647 w 160"/>
                  <a:gd name="T83" fmla="*/ 2147483647 h 117"/>
                  <a:gd name="T84" fmla="*/ 2147483647 w 160"/>
                  <a:gd name="T85" fmla="*/ 2147483647 h 117"/>
                  <a:gd name="T86" fmla="*/ 2147483647 w 160"/>
                  <a:gd name="T87" fmla="*/ 2147483647 h 117"/>
                  <a:gd name="T88" fmla="*/ 2147483647 w 160"/>
                  <a:gd name="T89" fmla="*/ 2147483647 h 117"/>
                  <a:gd name="T90" fmla="*/ 2147483647 w 160"/>
                  <a:gd name="T91" fmla="*/ 2147483647 h 117"/>
                  <a:gd name="T92" fmla="*/ 2147483647 w 160"/>
                  <a:gd name="T93" fmla="*/ 2147483647 h 117"/>
                  <a:gd name="T94" fmla="*/ 2147483647 w 160"/>
                  <a:gd name="T95" fmla="*/ 2147483647 h 117"/>
                  <a:gd name="T96" fmla="*/ 2147483647 w 160"/>
                  <a:gd name="T97" fmla="*/ 2147483647 h 117"/>
                  <a:gd name="T98" fmla="*/ 2147483647 w 160"/>
                  <a:gd name="T99" fmla="*/ 2147483647 h 117"/>
                  <a:gd name="T100" fmla="*/ 2147483647 w 160"/>
                  <a:gd name="T101" fmla="*/ 2147483647 h 117"/>
                  <a:gd name="T102" fmla="*/ 2147483647 w 160"/>
                  <a:gd name="T103" fmla="*/ 2147483647 h 117"/>
                  <a:gd name="T104" fmla="*/ 2147483647 w 160"/>
                  <a:gd name="T105" fmla="*/ 2147483647 h 117"/>
                  <a:gd name="T106" fmla="*/ 2147483647 w 160"/>
                  <a:gd name="T107" fmla="*/ 2147483647 h 11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60" h="117">
                    <a:moveTo>
                      <a:pt x="97" y="114"/>
                    </a:moveTo>
                    <a:cubicBezTo>
                      <a:pt x="99" y="114"/>
                      <a:pt x="100" y="114"/>
                      <a:pt x="102" y="113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3" y="113"/>
                      <a:pt x="103" y="113"/>
                      <a:pt x="104" y="113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6" y="112"/>
                      <a:pt x="107" y="112"/>
                      <a:pt x="108" y="112"/>
                    </a:cubicBezTo>
                    <a:cubicBezTo>
                      <a:pt x="109" y="112"/>
                      <a:pt x="109" y="112"/>
                      <a:pt x="109" y="112"/>
                    </a:cubicBezTo>
                    <a:cubicBezTo>
                      <a:pt x="109" y="112"/>
                      <a:pt x="109" y="111"/>
                      <a:pt x="109" y="111"/>
                    </a:cubicBezTo>
                    <a:cubicBezTo>
                      <a:pt x="110" y="111"/>
                      <a:pt x="110" y="111"/>
                      <a:pt x="110" y="111"/>
                    </a:cubicBezTo>
                    <a:cubicBezTo>
                      <a:pt x="112" y="111"/>
                      <a:pt x="113" y="110"/>
                      <a:pt x="115" y="110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8" y="109"/>
                      <a:pt x="119" y="108"/>
                      <a:pt x="121" y="108"/>
                    </a:cubicBezTo>
                    <a:cubicBezTo>
                      <a:pt x="122" y="107"/>
                      <a:pt x="122" y="107"/>
                      <a:pt x="122" y="107"/>
                    </a:cubicBezTo>
                    <a:cubicBezTo>
                      <a:pt x="130" y="104"/>
                      <a:pt x="139" y="100"/>
                      <a:pt x="146" y="96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53" y="92"/>
                      <a:pt x="153" y="91"/>
                      <a:pt x="154" y="91"/>
                    </a:cubicBezTo>
                    <a:cubicBezTo>
                      <a:pt x="155" y="84"/>
                      <a:pt x="160" y="41"/>
                      <a:pt x="133" y="0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48" y="79"/>
                      <a:pt x="13" y="98"/>
                      <a:pt x="0" y="103"/>
                    </a:cubicBezTo>
                    <a:cubicBezTo>
                      <a:pt x="5" y="105"/>
                      <a:pt x="9" y="107"/>
                      <a:pt x="14" y="109"/>
                    </a:cubicBezTo>
                    <a:cubicBezTo>
                      <a:pt x="16" y="110"/>
                      <a:pt x="19" y="110"/>
                      <a:pt x="22" y="111"/>
                    </a:cubicBezTo>
                    <a:cubicBezTo>
                      <a:pt x="22" y="111"/>
                      <a:pt x="22" y="111"/>
                      <a:pt x="22" y="111"/>
                    </a:cubicBezTo>
                    <a:cubicBezTo>
                      <a:pt x="23" y="112"/>
                      <a:pt x="25" y="112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7" y="112"/>
                      <a:pt x="27" y="113"/>
                      <a:pt x="27" y="113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29" y="113"/>
                      <a:pt x="31" y="114"/>
                      <a:pt x="32" y="11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6" y="115"/>
                      <a:pt x="37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2" y="116"/>
                      <a:pt x="44" y="116"/>
                      <a:pt x="46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8" y="116"/>
                      <a:pt x="50" y="117"/>
                      <a:pt x="53" y="117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6" y="117"/>
                      <a:pt x="58" y="117"/>
                      <a:pt x="60" y="117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3" y="117"/>
                      <a:pt x="65" y="117"/>
                      <a:pt x="67" y="117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9" y="117"/>
                      <a:pt x="71" y="117"/>
                      <a:pt x="72" y="117"/>
                    </a:cubicBezTo>
                    <a:cubicBezTo>
                      <a:pt x="74" y="117"/>
                      <a:pt x="74" y="117"/>
                      <a:pt x="74" y="117"/>
                    </a:cubicBezTo>
                    <a:cubicBezTo>
                      <a:pt x="75" y="117"/>
                      <a:pt x="75" y="117"/>
                      <a:pt x="76" y="117"/>
                    </a:cubicBezTo>
                    <a:cubicBezTo>
                      <a:pt x="78" y="117"/>
                      <a:pt x="78" y="117"/>
                      <a:pt x="78" y="117"/>
                    </a:cubicBezTo>
                    <a:cubicBezTo>
                      <a:pt x="78" y="117"/>
                      <a:pt x="78" y="117"/>
                      <a:pt x="79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81" y="117"/>
                      <a:pt x="83" y="117"/>
                      <a:pt x="84" y="116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87" y="116"/>
                      <a:pt x="89" y="116"/>
                      <a:pt x="90" y="116"/>
                    </a:cubicBezTo>
                    <a:cubicBezTo>
                      <a:pt x="91" y="115"/>
                      <a:pt x="91" y="115"/>
                      <a:pt x="91" y="115"/>
                    </a:cubicBezTo>
                    <a:cubicBezTo>
                      <a:pt x="93" y="115"/>
                      <a:pt x="94" y="115"/>
                      <a:pt x="96" y="115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5"/>
                      <a:pt x="96" y="115"/>
                      <a:pt x="96" y="115"/>
                    </a:cubicBezTo>
                    <a:lnTo>
                      <a:pt x="97" y="1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4" name="Freeform 198"/>
              <p:cNvSpPr/>
              <p:nvPr/>
            </p:nvSpPr>
            <p:spPr bwMode="auto">
              <a:xfrm>
                <a:off x="7312163" y="5083982"/>
                <a:ext cx="154739" cy="305026"/>
              </a:xfrm>
              <a:custGeom>
                <a:avLst/>
                <a:gdLst>
                  <a:gd name="T0" fmla="*/ 2147483647 w 89"/>
                  <a:gd name="T1" fmla="*/ 2147483647 h 175"/>
                  <a:gd name="T2" fmla="*/ 2147483647 w 89"/>
                  <a:gd name="T3" fmla="*/ 2147483647 h 175"/>
                  <a:gd name="T4" fmla="*/ 2147483647 w 89"/>
                  <a:gd name="T5" fmla="*/ 2147483647 h 175"/>
                  <a:gd name="T6" fmla="*/ 2147483647 w 89"/>
                  <a:gd name="T7" fmla="*/ 2147483647 h 175"/>
                  <a:gd name="T8" fmla="*/ 2147483647 w 89"/>
                  <a:gd name="T9" fmla="*/ 2147483647 h 175"/>
                  <a:gd name="T10" fmla="*/ 2147483647 w 89"/>
                  <a:gd name="T11" fmla="*/ 2147483647 h 175"/>
                  <a:gd name="T12" fmla="*/ 2147483647 w 89"/>
                  <a:gd name="T13" fmla="*/ 2147483647 h 175"/>
                  <a:gd name="T14" fmla="*/ 2147483647 w 89"/>
                  <a:gd name="T15" fmla="*/ 2147483647 h 175"/>
                  <a:gd name="T16" fmla="*/ 2147483647 w 89"/>
                  <a:gd name="T17" fmla="*/ 2147483647 h 175"/>
                  <a:gd name="T18" fmla="*/ 2147483647 w 89"/>
                  <a:gd name="T19" fmla="*/ 2147483647 h 175"/>
                  <a:gd name="T20" fmla="*/ 2147483647 w 89"/>
                  <a:gd name="T21" fmla="*/ 2147483647 h 175"/>
                  <a:gd name="T22" fmla="*/ 2147483647 w 89"/>
                  <a:gd name="T23" fmla="*/ 2147483647 h 175"/>
                  <a:gd name="T24" fmla="*/ 2147483647 w 89"/>
                  <a:gd name="T25" fmla="*/ 2147483647 h 175"/>
                  <a:gd name="T26" fmla="*/ 2147483647 w 89"/>
                  <a:gd name="T27" fmla="*/ 2147483647 h 175"/>
                  <a:gd name="T28" fmla="*/ 2147483647 w 89"/>
                  <a:gd name="T29" fmla="*/ 2147483647 h 175"/>
                  <a:gd name="T30" fmla="*/ 2147483647 w 89"/>
                  <a:gd name="T31" fmla="*/ 0 h 175"/>
                  <a:gd name="T32" fmla="*/ 0 w 89"/>
                  <a:gd name="T33" fmla="*/ 2147483647 h 175"/>
                  <a:gd name="T34" fmla="*/ 0 w 89"/>
                  <a:gd name="T35" fmla="*/ 2147483647 h 175"/>
                  <a:gd name="T36" fmla="*/ 2147483647 w 89"/>
                  <a:gd name="T37" fmla="*/ 2147483647 h 175"/>
                  <a:gd name="T38" fmla="*/ 2147483647 w 89"/>
                  <a:gd name="T39" fmla="*/ 2147483647 h 175"/>
                  <a:gd name="T40" fmla="*/ 2147483647 w 89"/>
                  <a:gd name="T41" fmla="*/ 2147483647 h 175"/>
                  <a:gd name="T42" fmla="*/ 2147483647 w 89"/>
                  <a:gd name="T43" fmla="*/ 2147483647 h 175"/>
                  <a:gd name="T44" fmla="*/ 2147483647 w 89"/>
                  <a:gd name="T45" fmla="*/ 2147483647 h 175"/>
                  <a:gd name="T46" fmla="*/ 2147483647 w 89"/>
                  <a:gd name="T47" fmla="*/ 2147483647 h 175"/>
                  <a:gd name="T48" fmla="*/ 2147483647 w 89"/>
                  <a:gd name="T49" fmla="*/ 2147483647 h 175"/>
                  <a:gd name="T50" fmla="*/ 2147483647 w 89"/>
                  <a:gd name="T51" fmla="*/ 2147483647 h 175"/>
                  <a:gd name="T52" fmla="*/ 2147483647 w 89"/>
                  <a:gd name="T53" fmla="*/ 2147483647 h 175"/>
                  <a:gd name="T54" fmla="*/ 2147483647 w 89"/>
                  <a:gd name="T55" fmla="*/ 2147483647 h 175"/>
                  <a:gd name="T56" fmla="*/ 2147483647 w 89"/>
                  <a:gd name="T57" fmla="*/ 2147483647 h 175"/>
                  <a:gd name="T58" fmla="*/ 2147483647 w 89"/>
                  <a:gd name="T59" fmla="*/ 2147483647 h 175"/>
                  <a:gd name="T60" fmla="*/ 2147483647 w 89"/>
                  <a:gd name="T61" fmla="*/ 2147483647 h 175"/>
                  <a:gd name="T62" fmla="*/ 2147483647 w 89"/>
                  <a:gd name="T63" fmla="*/ 2147483647 h 175"/>
                  <a:gd name="T64" fmla="*/ 2147483647 w 89"/>
                  <a:gd name="T65" fmla="*/ 2147483647 h 175"/>
                  <a:gd name="T66" fmla="*/ 2147483647 w 89"/>
                  <a:gd name="T67" fmla="*/ 2147483647 h 175"/>
                  <a:gd name="T68" fmla="*/ 2147483647 w 89"/>
                  <a:gd name="T69" fmla="*/ 2147483647 h 175"/>
                  <a:gd name="T70" fmla="*/ 2147483647 w 89"/>
                  <a:gd name="T71" fmla="*/ 2147483647 h 175"/>
                  <a:gd name="T72" fmla="*/ 2147483647 w 89"/>
                  <a:gd name="T73" fmla="*/ 2147483647 h 175"/>
                  <a:gd name="T74" fmla="*/ 2147483647 w 89"/>
                  <a:gd name="T75" fmla="*/ 2147483647 h 175"/>
                  <a:gd name="T76" fmla="*/ 2147483647 w 89"/>
                  <a:gd name="T77" fmla="*/ 2147483647 h 175"/>
                  <a:gd name="T78" fmla="*/ 2147483647 w 89"/>
                  <a:gd name="T79" fmla="*/ 2147483647 h 175"/>
                  <a:gd name="T80" fmla="*/ 2147483647 w 89"/>
                  <a:gd name="T81" fmla="*/ 2147483647 h 175"/>
                  <a:gd name="T82" fmla="*/ 2147483647 w 89"/>
                  <a:gd name="T83" fmla="*/ 2147483647 h 175"/>
                  <a:gd name="T84" fmla="*/ 2147483647 w 89"/>
                  <a:gd name="T85" fmla="*/ 2147483647 h 175"/>
                  <a:gd name="T86" fmla="*/ 2147483647 w 89"/>
                  <a:gd name="T87" fmla="*/ 2147483647 h 175"/>
                  <a:gd name="T88" fmla="*/ 2147483647 w 89"/>
                  <a:gd name="T89" fmla="*/ 2147483647 h 175"/>
                  <a:gd name="T90" fmla="*/ 2147483647 w 89"/>
                  <a:gd name="T91" fmla="*/ 2147483647 h 175"/>
                  <a:gd name="T92" fmla="*/ 2147483647 w 89"/>
                  <a:gd name="T93" fmla="*/ 2147483647 h 175"/>
                  <a:gd name="T94" fmla="*/ 2147483647 w 89"/>
                  <a:gd name="T95" fmla="*/ 2147483647 h 175"/>
                  <a:gd name="T96" fmla="*/ 2147483647 w 89"/>
                  <a:gd name="T97" fmla="*/ 2147483647 h 175"/>
                  <a:gd name="T98" fmla="*/ 2147483647 w 89"/>
                  <a:gd name="T99" fmla="*/ 2147483647 h 175"/>
                  <a:gd name="T100" fmla="*/ 2147483647 w 89"/>
                  <a:gd name="T101" fmla="*/ 2147483647 h 17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175">
                    <a:moveTo>
                      <a:pt x="88" y="58"/>
                    </a:moveTo>
                    <a:cubicBezTo>
                      <a:pt x="89" y="56"/>
                      <a:pt x="89" y="54"/>
                      <a:pt x="89" y="52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48"/>
                      <a:pt x="89" y="46"/>
                      <a:pt x="89" y="44"/>
                    </a:cubicBezTo>
                    <a:cubicBezTo>
                      <a:pt x="89" y="43"/>
                      <a:pt x="89" y="41"/>
                      <a:pt x="89" y="39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37"/>
                      <a:pt x="89" y="36"/>
                      <a:pt x="89" y="35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29"/>
                      <a:pt x="88" y="27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4"/>
                      <a:pt x="87" y="23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19"/>
                      <a:pt x="87" y="18"/>
                      <a:pt x="86" y="16"/>
                    </a:cubicBezTo>
                    <a:cubicBezTo>
                      <a:pt x="73" y="6"/>
                      <a:pt x="57" y="0"/>
                      <a:pt x="38" y="0"/>
                    </a:cubicBezTo>
                    <a:cubicBezTo>
                      <a:pt x="20" y="1"/>
                      <a:pt x="4" y="6"/>
                      <a:pt x="0" y="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26" y="121"/>
                      <a:pt x="24" y="161"/>
                      <a:pt x="23" y="175"/>
                    </a:cubicBezTo>
                    <a:cubicBezTo>
                      <a:pt x="23" y="174"/>
                      <a:pt x="24" y="174"/>
                      <a:pt x="25" y="173"/>
                    </a:cubicBezTo>
                    <a:cubicBezTo>
                      <a:pt x="26" y="172"/>
                      <a:pt x="26" y="172"/>
                      <a:pt x="26" y="172"/>
                    </a:cubicBezTo>
                    <a:cubicBezTo>
                      <a:pt x="27" y="172"/>
                      <a:pt x="28" y="171"/>
                      <a:pt x="29" y="170"/>
                    </a:cubicBezTo>
                    <a:cubicBezTo>
                      <a:pt x="30" y="169"/>
                      <a:pt x="31" y="168"/>
                      <a:pt x="31" y="168"/>
                    </a:cubicBezTo>
                    <a:cubicBezTo>
                      <a:pt x="32" y="167"/>
                      <a:pt x="32" y="167"/>
                      <a:pt x="32" y="167"/>
                    </a:cubicBezTo>
                    <a:cubicBezTo>
                      <a:pt x="33" y="167"/>
                      <a:pt x="33" y="166"/>
                      <a:pt x="34" y="166"/>
                    </a:cubicBezTo>
                    <a:cubicBezTo>
                      <a:pt x="40" y="161"/>
                      <a:pt x="45" y="155"/>
                      <a:pt x="50" y="149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2" y="147"/>
                      <a:pt x="53" y="147"/>
                      <a:pt x="53" y="146"/>
                    </a:cubicBezTo>
                    <a:cubicBezTo>
                      <a:pt x="54" y="145"/>
                      <a:pt x="55" y="143"/>
                      <a:pt x="56" y="142"/>
                    </a:cubicBezTo>
                    <a:cubicBezTo>
                      <a:pt x="57" y="142"/>
                      <a:pt x="57" y="141"/>
                      <a:pt x="57" y="141"/>
                    </a:cubicBezTo>
                    <a:cubicBezTo>
                      <a:pt x="59" y="139"/>
                      <a:pt x="60" y="137"/>
                      <a:pt x="61" y="136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64" y="132"/>
                      <a:pt x="66" y="128"/>
                      <a:pt x="68" y="124"/>
                    </a:cubicBezTo>
                    <a:cubicBezTo>
                      <a:pt x="69" y="122"/>
                      <a:pt x="70" y="121"/>
                      <a:pt x="71" y="119"/>
                    </a:cubicBezTo>
                    <a:cubicBezTo>
                      <a:pt x="71" y="118"/>
                      <a:pt x="71" y="118"/>
                      <a:pt x="71" y="118"/>
                    </a:cubicBezTo>
                    <a:cubicBezTo>
                      <a:pt x="72" y="118"/>
                      <a:pt x="72" y="117"/>
                      <a:pt x="72" y="116"/>
                    </a:cubicBezTo>
                    <a:cubicBezTo>
                      <a:pt x="73" y="115"/>
                      <a:pt x="73" y="115"/>
                      <a:pt x="73" y="115"/>
                    </a:cubicBezTo>
                    <a:cubicBezTo>
                      <a:pt x="76" y="110"/>
                      <a:pt x="78" y="104"/>
                      <a:pt x="80" y="98"/>
                    </a:cubicBezTo>
                    <a:cubicBezTo>
                      <a:pt x="81" y="95"/>
                      <a:pt x="82" y="92"/>
                      <a:pt x="83" y="90"/>
                    </a:cubicBezTo>
                    <a:cubicBezTo>
                      <a:pt x="83" y="88"/>
                      <a:pt x="84" y="87"/>
                      <a:pt x="84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4" y="85"/>
                      <a:pt x="84" y="85"/>
                      <a:pt x="84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2"/>
                      <a:pt x="85" y="81"/>
                      <a:pt x="85" y="79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6"/>
                      <a:pt x="86" y="74"/>
                      <a:pt x="87" y="72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7" y="69"/>
                      <a:pt x="87" y="67"/>
                      <a:pt x="88" y="65"/>
                    </a:cubicBezTo>
                    <a:cubicBezTo>
                      <a:pt x="88" y="65"/>
                      <a:pt x="88" y="65"/>
                      <a:pt x="88" y="65"/>
                    </a:cubicBezTo>
                    <a:cubicBezTo>
                      <a:pt x="88" y="63"/>
                      <a:pt x="88" y="61"/>
                      <a:pt x="88" y="59"/>
                    </a:cubicBezTo>
                    <a:lnTo>
                      <a:pt x="88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5" name="Freeform 199"/>
              <p:cNvSpPr/>
              <p:nvPr/>
            </p:nvSpPr>
            <p:spPr bwMode="auto">
              <a:xfrm>
                <a:off x="7029403" y="4885827"/>
                <a:ext cx="242684" cy="203721"/>
              </a:xfrm>
              <a:custGeom>
                <a:avLst/>
                <a:gdLst>
                  <a:gd name="T0" fmla="*/ 2147483647 w 140"/>
                  <a:gd name="T1" fmla="*/ 2147483647 h 117"/>
                  <a:gd name="T2" fmla="*/ 2147483647 w 140"/>
                  <a:gd name="T3" fmla="*/ 2147483647 h 117"/>
                  <a:gd name="T4" fmla="*/ 2147483647 w 140"/>
                  <a:gd name="T5" fmla="*/ 2147483647 h 117"/>
                  <a:gd name="T6" fmla="*/ 2147483647 w 140"/>
                  <a:gd name="T7" fmla="*/ 2147483647 h 117"/>
                  <a:gd name="T8" fmla="*/ 2147483647 w 140"/>
                  <a:gd name="T9" fmla="*/ 2147483647 h 117"/>
                  <a:gd name="T10" fmla="*/ 2147483647 w 140"/>
                  <a:gd name="T11" fmla="*/ 2147483647 h 117"/>
                  <a:gd name="T12" fmla="*/ 2147483647 w 140"/>
                  <a:gd name="T13" fmla="*/ 2147483647 h 117"/>
                  <a:gd name="T14" fmla="*/ 2147483647 w 140"/>
                  <a:gd name="T15" fmla="*/ 2147483647 h 117"/>
                  <a:gd name="T16" fmla="*/ 2147483647 w 140"/>
                  <a:gd name="T17" fmla="*/ 2147483647 h 117"/>
                  <a:gd name="T18" fmla="*/ 2147483647 w 140"/>
                  <a:gd name="T19" fmla="*/ 2147483647 h 117"/>
                  <a:gd name="T20" fmla="*/ 2147483647 w 140"/>
                  <a:gd name="T21" fmla="*/ 2147483647 h 117"/>
                  <a:gd name="T22" fmla="*/ 2147483647 w 140"/>
                  <a:gd name="T23" fmla="*/ 2147483647 h 117"/>
                  <a:gd name="T24" fmla="*/ 2147483647 w 140"/>
                  <a:gd name="T25" fmla="*/ 2147483647 h 117"/>
                  <a:gd name="T26" fmla="*/ 2147483647 w 140"/>
                  <a:gd name="T27" fmla="*/ 2147483647 h 117"/>
                  <a:gd name="T28" fmla="*/ 2147483647 w 140"/>
                  <a:gd name="T29" fmla="*/ 2147483647 h 117"/>
                  <a:gd name="T30" fmla="*/ 2147483647 w 140"/>
                  <a:gd name="T31" fmla="*/ 0 h 117"/>
                  <a:gd name="T32" fmla="*/ 2147483647 w 140"/>
                  <a:gd name="T33" fmla="*/ 0 h 117"/>
                  <a:gd name="T34" fmla="*/ 2147483647 w 140"/>
                  <a:gd name="T35" fmla="*/ 0 h 117"/>
                  <a:gd name="T36" fmla="*/ 2147483647 w 140"/>
                  <a:gd name="T37" fmla="*/ 0 h 117"/>
                  <a:gd name="T38" fmla="*/ 2147483647 w 140"/>
                  <a:gd name="T39" fmla="*/ 2147483647 h 117"/>
                  <a:gd name="T40" fmla="*/ 2147483647 w 140"/>
                  <a:gd name="T41" fmla="*/ 2147483647 h 117"/>
                  <a:gd name="T42" fmla="*/ 2147483647 w 140"/>
                  <a:gd name="T43" fmla="*/ 2147483647 h 117"/>
                  <a:gd name="T44" fmla="*/ 2147483647 w 140"/>
                  <a:gd name="T45" fmla="*/ 2147483647 h 117"/>
                  <a:gd name="T46" fmla="*/ 2147483647 w 140"/>
                  <a:gd name="T47" fmla="*/ 2147483647 h 117"/>
                  <a:gd name="T48" fmla="*/ 2147483647 w 140"/>
                  <a:gd name="T49" fmla="*/ 2147483647 h 117"/>
                  <a:gd name="T50" fmla="*/ 2147483647 w 140"/>
                  <a:gd name="T51" fmla="*/ 2147483647 h 117"/>
                  <a:gd name="T52" fmla="*/ 2147483647 w 140"/>
                  <a:gd name="T53" fmla="*/ 2147483647 h 117"/>
                  <a:gd name="T54" fmla="*/ 2147483647 w 140"/>
                  <a:gd name="T55" fmla="*/ 2147483647 h 117"/>
                  <a:gd name="T56" fmla="*/ 2147483647 w 140"/>
                  <a:gd name="T57" fmla="*/ 2147483647 h 117"/>
                  <a:gd name="T58" fmla="*/ 2147483647 w 140"/>
                  <a:gd name="T59" fmla="*/ 2147483647 h 117"/>
                  <a:gd name="T60" fmla="*/ 2147483647 w 140"/>
                  <a:gd name="T61" fmla="*/ 2147483647 h 117"/>
                  <a:gd name="T62" fmla="*/ 2147483647 w 140"/>
                  <a:gd name="T63" fmla="*/ 2147483647 h 117"/>
                  <a:gd name="T64" fmla="*/ 2147483647 w 140"/>
                  <a:gd name="T65" fmla="*/ 2147483647 h 117"/>
                  <a:gd name="T66" fmla="*/ 2147483647 w 140"/>
                  <a:gd name="T67" fmla="*/ 2147483647 h 117"/>
                  <a:gd name="T68" fmla="*/ 2147483647 w 140"/>
                  <a:gd name="T69" fmla="*/ 2147483647 h 117"/>
                  <a:gd name="T70" fmla="*/ 2147483647 w 140"/>
                  <a:gd name="T71" fmla="*/ 2147483647 h 117"/>
                  <a:gd name="T72" fmla="*/ 2147483647 w 140"/>
                  <a:gd name="T73" fmla="*/ 2147483647 h 117"/>
                  <a:gd name="T74" fmla="*/ 2147483647 w 140"/>
                  <a:gd name="T75" fmla="*/ 2147483647 h 117"/>
                  <a:gd name="T76" fmla="*/ 2147483647 w 140"/>
                  <a:gd name="T77" fmla="*/ 2147483647 h 117"/>
                  <a:gd name="T78" fmla="*/ 2147483647 w 140"/>
                  <a:gd name="T79" fmla="*/ 2147483647 h 117"/>
                  <a:gd name="T80" fmla="*/ 2147483647 w 140"/>
                  <a:gd name="T81" fmla="*/ 2147483647 h 117"/>
                  <a:gd name="T82" fmla="*/ 2147483647 w 140"/>
                  <a:gd name="T83" fmla="*/ 2147483647 h 117"/>
                  <a:gd name="T84" fmla="*/ 2147483647 w 140"/>
                  <a:gd name="T85" fmla="*/ 2147483647 h 117"/>
                  <a:gd name="T86" fmla="*/ 2147483647 w 140"/>
                  <a:gd name="T87" fmla="*/ 2147483647 h 117"/>
                  <a:gd name="T88" fmla="*/ 2147483647 w 140"/>
                  <a:gd name="T89" fmla="*/ 2147483647 h 117"/>
                  <a:gd name="T90" fmla="*/ 2147483647 w 140"/>
                  <a:gd name="T91" fmla="*/ 2147483647 h 117"/>
                  <a:gd name="T92" fmla="*/ 2147483647 w 140"/>
                  <a:gd name="T93" fmla="*/ 2147483647 h 117"/>
                  <a:gd name="T94" fmla="*/ 2147483647 w 140"/>
                  <a:gd name="T95" fmla="*/ 2147483647 h 117"/>
                  <a:gd name="T96" fmla="*/ 2147483647 w 140"/>
                  <a:gd name="T97" fmla="*/ 2147483647 h 11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40" h="117">
                    <a:moveTo>
                      <a:pt x="140" y="7"/>
                    </a:moveTo>
                    <a:cubicBezTo>
                      <a:pt x="139" y="7"/>
                      <a:pt x="138" y="7"/>
                      <a:pt x="137" y="7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6" y="6"/>
                      <a:pt x="135" y="6"/>
                      <a:pt x="134" y="6"/>
                    </a:cubicBezTo>
                    <a:cubicBezTo>
                      <a:pt x="133" y="6"/>
                      <a:pt x="133" y="6"/>
                      <a:pt x="133" y="6"/>
                    </a:cubicBezTo>
                    <a:cubicBezTo>
                      <a:pt x="133" y="5"/>
                      <a:pt x="133" y="5"/>
                      <a:pt x="132" y="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130" y="5"/>
                      <a:pt x="129" y="4"/>
                      <a:pt x="127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4" y="3"/>
                      <a:pt x="122" y="3"/>
                      <a:pt x="120" y="3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7" y="2"/>
                      <a:pt x="116" y="2"/>
                      <a:pt x="114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1" y="1"/>
                      <a:pt x="109" y="1"/>
                      <a:pt x="107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4" y="1"/>
                      <a:pt x="102" y="1"/>
                      <a:pt x="10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5" y="0"/>
                      <a:pt x="91" y="0"/>
                      <a:pt x="87" y="0"/>
                    </a:cubicBezTo>
                    <a:cubicBezTo>
                      <a:pt x="87" y="0"/>
                      <a:pt x="87" y="0"/>
                      <a:pt x="86" y="0"/>
                    </a:cubicBezTo>
                    <a:cubicBezTo>
                      <a:pt x="85" y="0"/>
                      <a:pt x="85" y="0"/>
                      <a:pt x="84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1"/>
                      <a:pt x="82" y="1"/>
                      <a:pt x="81" y="1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79" y="1"/>
                      <a:pt x="77" y="1"/>
                      <a:pt x="76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2"/>
                      <a:pt x="71" y="2"/>
                      <a:pt x="70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7" y="2"/>
                      <a:pt x="66" y="3"/>
                      <a:pt x="64" y="3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1" y="3"/>
                      <a:pt x="60" y="4"/>
                      <a:pt x="58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4" y="5"/>
                      <a:pt x="53" y="5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0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8" y="7"/>
                      <a:pt x="47" y="7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2" y="9"/>
                      <a:pt x="41" y="9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6" y="11"/>
                      <a:pt x="34" y="12"/>
                      <a:pt x="32" y="12"/>
                    </a:cubicBezTo>
                    <a:cubicBezTo>
                      <a:pt x="26" y="15"/>
                      <a:pt x="20" y="18"/>
                      <a:pt x="14" y="22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7" y="26"/>
                      <a:pt x="6" y="26"/>
                    </a:cubicBezTo>
                    <a:cubicBezTo>
                      <a:pt x="5" y="33"/>
                      <a:pt x="0" y="76"/>
                      <a:pt x="26" y="117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92" y="72"/>
                      <a:pt x="102" y="25"/>
                      <a:pt x="14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6" name="Freeform 200"/>
              <p:cNvSpPr/>
              <p:nvPr/>
            </p:nvSpPr>
            <p:spPr bwMode="auto">
              <a:xfrm>
                <a:off x="7196387" y="4903639"/>
                <a:ext cx="266062" cy="199269"/>
              </a:xfrm>
              <a:custGeom>
                <a:avLst/>
                <a:gdLst>
                  <a:gd name="T0" fmla="*/ 2147483647 w 153"/>
                  <a:gd name="T1" fmla="*/ 2147483647 h 115"/>
                  <a:gd name="T2" fmla="*/ 2147483647 w 153"/>
                  <a:gd name="T3" fmla="*/ 2147483647 h 115"/>
                  <a:gd name="T4" fmla="*/ 2147483647 w 153"/>
                  <a:gd name="T5" fmla="*/ 2147483647 h 115"/>
                  <a:gd name="T6" fmla="*/ 2147483647 w 153"/>
                  <a:gd name="T7" fmla="*/ 2147483647 h 115"/>
                  <a:gd name="T8" fmla="*/ 2147483647 w 153"/>
                  <a:gd name="T9" fmla="*/ 2147483647 h 115"/>
                  <a:gd name="T10" fmla="*/ 2147483647 w 153"/>
                  <a:gd name="T11" fmla="*/ 2147483647 h 115"/>
                  <a:gd name="T12" fmla="*/ 2147483647 w 153"/>
                  <a:gd name="T13" fmla="*/ 2147483647 h 115"/>
                  <a:gd name="T14" fmla="*/ 2147483647 w 153"/>
                  <a:gd name="T15" fmla="*/ 2147483647 h 115"/>
                  <a:gd name="T16" fmla="*/ 2147483647 w 153"/>
                  <a:gd name="T17" fmla="*/ 2147483647 h 115"/>
                  <a:gd name="T18" fmla="*/ 2147483647 w 153"/>
                  <a:gd name="T19" fmla="*/ 2147483647 h 115"/>
                  <a:gd name="T20" fmla="*/ 2147483647 w 153"/>
                  <a:gd name="T21" fmla="*/ 2147483647 h 115"/>
                  <a:gd name="T22" fmla="*/ 2147483647 w 153"/>
                  <a:gd name="T23" fmla="*/ 2147483647 h 115"/>
                  <a:gd name="T24" fmla="*/ 2147483647 w 153"/>
                  <a:gd name="T25" fmla="*/ 2147483647 h 115"/>
                  <a:gd name="T26" fmla="*/ 2147483647 w 153"/>
                  <a:gd name="T27" fmla="*/ 2147483647 h 115"/>
                  <a:gd name="T28" fmla="*/ 2147483647 w 153"/>
                  <a:gd name="T29" fmla="*/ 2147483647 h 115"/>
                  <a:gd name="T30" fmla="*/ 2147483647 w 153"/>
                  <a:gd name="T31" fmla="*/ 2147483647 h 115"/>
                  <a:gd name="T32" fmla="*/ 2147483647 w 153"/>
                  <a:gd name="T33" fmla="*/ 2147483647 h 115"/>
                  <a:gd name="T34" fmla="*/ 2147483647 w 153"/>
                  <a:gd name="T35" fmla="*/ 2147483647 h 115"/>
                  <a:gd name="T36" fmla="*/ 2147483647 w 153"/>
                  <a:gd name="T37" fmla="*/ 2147483647 h 115"/>
                  <a:gd name="T38" fmla="*/ 2147483647 w 153"/>
                  <a:gd name="T39" fmla="*/ 2147483647 h 115"/>
                  <a:gd name="T40" fmla="*/ 2147483647 w 153"/>
                  <a:gd name="T41" fmla="*/ 2147483647 h 115"/>
                  <a:gd name="T42" fmla="*/ 2147483647 w 153"/>
                  <a:gd name="T43" fmla="*/ 2147483647 h 115"/>
                  <a:gd name="T44" fmla="*/ 2147483647 w 153"/>
                  <a:gd name="T45" fmla="*/ 2147483647 h 115"/>
                  <a:gd name="T46" fmla="*/ 2147483647 w 153"/>
                  <a:gd name="T47" fmla="*/ 2147483647 h 115"/>
                  <a:gd name="T48" fmla="*/ 2147483647 w 153"/>
                  <a:gd name="T49" fmla="*/ 2147483647 h 115"/>
                  <a:gd name="T50" fmla="*/ 2147483647 w 153"/>
                  <a:gd name="T51" fmla="*/ 2147483647 h 115"/>
                  <a:gd name="T52" fmla="*/ 2147483647 w 153"/>
                  <a:gd name="T53" fmla="*/ 2147483647 h 115"/>
                  <a:gd name="T54" fmla="*/ 2147483647 w 153"/>
                  <a:gd name="T55" fmla="*/ 2147483647 h 115"/>
                  <a:gd name="T56" fmla="*/ 2147483647 w 153"/>
                  <a:gd name="T57" fmla="*/ 2147483647 h 115"/>
                  <a:gd name="T58" fmla="*/ 2147483647 w 153"/>
                  <a:gd name="T59" fmla="*/ 2147483647 h 115"/>
                  <a:gd name="T60" fmla="*/ 2147483647 w 153"/>
                  <a:gd name="T61" fmla="*/ 2147483647 h 115"/>
                  <a:gd name="T62" fmla="*/ 2147483647 w 153"/>
                  <a:gd name="T63" fmla="*/ 2147483647 h 115"/>
                  <a:gd name="T64" fmla="*/ 2147483647 w 153"/>
                  <a:gd name="T65" fmla="*/ 2147483647 h 115"/>
                  <a:gd name="T66" fmla="*/ 2147483647 w 153"/>
                  <a:gd name="T67" fmla="*/ 2147483647 h 115"/>
                  <a:gd name="T68" fmla="*/ 2147483647 w 153"/>
                  <a:gd name="T69" fmla="*/ 2147483647 h 115"/>
                  <a:gd name="T70" fmla="*/ 2147483647 w 153"/>
                  <a:gd name="T71" fmla="*/ 2147483647 h 115"/>
                  <a:gd name="T72" fmla="*/ 2147483647 w 153"/>
                  <a:gd name="T73" fmla="*/ 2147483647 h 115"/>
                  <a:gd name="T74" fmla="*/ 2147483647 w 153"/>
                  <a:gd name="T75" fmla="*/ 2147483647 h 115"/>
                  <a:gd name="T76" fmla="*/ 2147483647 w 153"/>
                  <a:gd name="T77" fmla="*/ 2147483647 h 115"/>
                  <a:gd name="T78" fmla="*/ 2147483647 w 153"/>
                  <a:gd name="T79" fmla="*/ 0 h 115"/>
                  <a:gd name="T80" fmla="*/ 0 w 153"/>
                  <a:gd name="T81" fmla="*/ 2147483647 h 115"/>
                  <a:gd name="T82" fmla="*/ 2147483647 w 153"/>
                  <a:gd name="T83" fmla="*/ 2147483647 h 115"/>
                  <a:gd name="T84" fmla="*/ 2147483647 w 153"/>
                  <a:gd name="T85" fmla="*/ 2147483647 h 11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53" h="115">
                    <a:moveTo>
                      <a:pt x="105" y="100"/>
                    </a:moveTo>
                    <a:cubicBezTo>
                      <a:pt x="124" y="100"/>
                      <a:pt x="139" y="105"/>
                      <a:pt x="153" y="115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2" y="111"/>
                      <a:pt x="151" y="109"/>
                      <a:pt x="151" y="108"/>
                    </a:cubicBezTo>
                    <a:cubicBezTo>
                      <a:pt x="150" y="106"/>
                      <a:pt x="150" y="106"/>
                      <a:pt x="150" y="106"/>
                    </a:cubicBezTo>
                    <a:cubicBezTo>
                      <a:pt x="150" y="105"/>
                      <a:pt x="149" y="103"/>
                      <a:pt x="149" y="101"/>
                    </a:cubicBezTo>
                    <a:cubicBezTo>
                      <a:pt x="149" y="100"/>
                      <a:pt x="149" y="100"/>
                      <a:pt x="149" y="100"/>
                    </a:cubicBezTo>
                    <a:cubicBezTo>
                      <a:pt x="148" y="98"/>
                      <a:pt x="147" y="97"/>
                      <a:pt x="147" y="95"/>
                    </a:cubicBezTo>
                    <a:cubicBezTo>
                      <a:pt x="146" y="94"/>
                      <a:pt x="146" y="94"/>
                      <a:pt x="146" y="94"/>
                    </a:cubicBezTo>
                    <a:cubicBezTo>
                      <a:pt x="146" y="92"/>
                      <a:pt x="145" y="90"/>
                      <a:pt x="144" y="88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2" y="82"/>
                      <a:pt x="138" y="76"/>
                      <a:pt x="135" y="70"/>
                    </a:cubicBezTo>
                    <a:cubicBezTo>
                      <a:pt x="134" y="68"/>
                      <a:pt x="133" y="66"/>
                      <a:pt x="132" y="65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31" y="63"/>
                      <a:pt x="131" y="63"/>
                      <a:pt x="130" y="62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0"/>
                      <a:pt x="129" y="60"/>
                      <a:pt x="129" y="60"/>
                    </a:cubicBezTo>
                    <a:cubicBezTo>
                      <a:pt x="128" y="58"/>
                      <a:pt x="127" y="57"/>
                      <a:pt x="126" y="55"/>
                    </a:cubicBezTo>
                    <a:cubicBezTo>
                      <a:pt x="125" y="54"/>
                      <a:pt x="125" y="54"/>
                      <a:pt x="125" y="54"/>
                    </a:cubicBezTo>
                    <a:cubicBezTo>
                      <a:pt x="124" y="53"/>
                      <a:pt x="123" y="52"/>
                      <a:pt x="122" y="51"/>
                    </a:cubicBezTo>
                    <a:cubicBezTo>
                      <a:pt x="122" y="50"/>
                      <a:pt x="121" y="49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19" y="47"/>
                      <a:pt x="119" y="47"/>
                      <a:pt x="118" y="46"/>
                    </a:cubicBezTo>
                    <a:cubicBezTo>
                      <a:pt x="115" y="42"/>
                      <a:pt x="111" y="38"/>
                      <a:pt x="107" y="34"/>
                    </a:cubicBezTo>
                    <a:cubicBezTo>
                      <a:pt x="105" y="33"/>
                      <a:pt x="104" y="31"/>
                      <a:pt x="102" y="30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0" y="28"/>
                      <a:pt x="99" y="27"/>
                      <a:pt x="98" y="27"/>
                    </a:cubicBezTo>
                    <a:cubicBezTo>
                      <a:pt x="97" y="26"/>
                      <a:pt x="96" y="25"/>
                      <a:pt x="95" y="24"/>
                    </a:cubicBezTo>
                    <a:cubicBezTo>
                      <a:pt x="94" y="23"/>
                      <a:pt x="94" y="23"/>
                      <a:pt x="93" y="22"/>
                    </a:cubicBezTo>
                    <a:cubicBezTo>
                      <a:pt x="92" y="21"/>
                      <a:pt x="90" y="20"/>
                      <a:pt x="89" y="19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5" y="16"/>
                      <a:pt x="81" y="14"/>
                      <a:pt x="77" y="12"/>
                    </a:cubicBezTo>
                    <a:cubicBezTo>
                      <a:pt x="75" y="11"/>
                      <a:pt x="74" y="10"/>
                      <a:pt x="72" y="9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8"/>
                      <a:pt x="70" y="8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3" y="4"/>
                      <a:pt x="57" y="2"/>
                      <a:pt x="51" y="0"/>
                    </a:cubicBezTo>
                    <a:cubicBezTo>
                      <a:pt x="11" y="15"/>
                      <a:pt x="1" y="61"/>
                      <a:pt x="0" y="70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70" y="106"/>
                      <a:pt x="86" y="100"/>
                      <a:pt x="105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7" name="Freeform 201"/>
              <p:cNvSpPr/>
              <p:nvPr/>
            </p:nvSpPr>
            <p:spPr bwMode="auto">
              <a:xfrm>
                <a:off x="6731057" y="5039453"/>
                <a:ext cx="612277" cy="581107"/>
              </a:xfrm>
              <a:custGeom>
                <a:avLst/>
                <a:gdLst>
                  <a:gd name="T0" fmla="*/ 2147483647 w 352"/>
                  <a:gd name="T1" fmla="*/ 2147483647 h 334"/>
                  <a:gd name="T2" fmla="*/ 2147483647 w 352"/>
                  <a:gd name="T3" fmla="*/ 2147483647 h 334"/>
                  <a:gd name="T4" fmla="*/ 2147483647 w 352"/>
                  <a:gd name="T5" fmla="*/ 0 h 334"/>
                  <a:gd name="T6" fmla="*/ 0 w 352"/>
                  <a:gd name="T7" fmla="*/ 2147483647 h 334"/>
                  <a:gd name="T8" fmla="*/ 0 w 352"/>
                  <a:gd name="T9" fmla="*/ 2147483647 h 334"/>
                  <a:gd name="T10" fmla="*/ 2147483647 w 352"/>
                  <a:gd name="T11" fmla="*/ 2147483647 h 334"/>
                  <a:gd name="T12" fmla="*/ 2147483647 w 352"/>
                  <a:gd name="T13" fmla="*/ 2147483647 h 334"/>
                  <a:gd name="T14" fmla="*/ 2147483647 w 352"/>
                  <a:gd name="T15" fmla="*/ 2147483647 h 334"/>
                  <a:gd name="T16" fmla="*/ 2147483647 w 352"/>
                  <a:gd name="T17" fmla="*/ 2147483647 h 334"/>
                  <a:gd name="T18" fmla="*/ 2147483647 w 352"/>
                  <a:gd name="T19" fmla="*/ 2147483647 h 3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2" h="334">
                    <a:moveTo>
                      <a:pt x="263" y="230"/>
                    </a:moveTo>
                    <a:cubicBezTo>
                      <a:pt x="175" y="230"/>
                      <a:pt x="105" y="156"/>
                      <a:pt x="105" y="74"/>
                    </a:cubicBezTo>
                    <a:cubicBezTo>
                      <a:pt x="105" y="49"/>
                      <a:pt x="112" y="21"/>
                      <a:pt x="122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99"/>
                      <a:pt x="35" y="334"/>
                      <a:pt x="79" y="334"/>
                    </a:cubicBezTo>
                    <a:cubicBezTo>
                      <a:pt x="184" y="334"/>
                      <a:pt x="184" y="334"/>
                      <a:pt x="184" y="334"/>
                    </a:cubicBezTo>
                    <a:cubicBezTo>
                      <a:pt x="350" y="205"/>
                      <a:pt x="350" y="205"/>
                      <a:pt x="350" y="205"/>
                    </a:cubicBezTo>
                    <a:cubicBezTo>
                      <a:pt x="352" y="204"/>
                      <a:pt x="352" y="204"/>
                      <a:pt x="352" y="204"/>
                    </a:cubicBezTo>
                    <a:cubicBezTo>
                      <a:pt x="327" y="220"/>
                      <a:pt x="295" y="230"/>
                      <a:pt x="263" y="23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028" y="3346"/>
              <a:ext cx="32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eaLnBrk="1" hangingPunct="1">
                <a:spcBef>
                  <a:spcPct val="20000"/>
                </a:spcBef>
              </a:pPr>
              <a:r>
                <a:rPr lang="zh-CN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+mn-ea"/>
                </a:rPr>
                <a:t>客户定位不准确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735060" y="1850390"/>
            <a:ext cx="2890520" cy="607060"/>
            <a:chOff x="13755" y="2871"/>
            <a:chExt cx="4552" cy="956"/>
          </a:xfrm>
        </p:grpSpPr>
        <p:grpSp>
          <p:nvGrpSpPr>
            <p:cNvPr id="33816" name="组合 222"/>
            <p:cNvGrpSpPr/>
            <p:nvPr/>
          </p:nvGrpSpPr>
          <p:grpSpPr bwMode="auto">
            <a:xfrm>
              <a:off x="13755" y="2871"/>
              <a:ext cx="1046" cy="956"/>
              <a:chOff x="12823053" y="2481652"/>
              <a:chExt cx="915076" cy="913962"/>
            </a:xfrm>
          </p:grpSpPr>
          <p:sp>
            <p:nvSpPr>
              <p:cNvPr id="33868" name="Freeform 78"/>
              <p:cNvSpPr/>
              <p:nvPr/>
            </p:nvSpPr>
            <p:spPr bwMode="auto">
              <a:xfrm>
                <a:off x="12823053" y="2481652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A9C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9" name="Rectangle 128"/>
              <p:cNvSpPr>
                <a:spLocks noChangeArrowheads="1"/>
              </p:cNvSpPr>
              <p:nvPr/>
            </p:nvSpPr>
            <p:spPr bwMode="auto">
              <a:xfrm>
                <a:off x="12956641" y="2806715"/>
                <a:ext cx="645674" cy="2627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0" name="Rectangle 129"/>
              <p:cNvSpPr>
                <a:spLocks noChangeArrowheads="1"/>
              </p:cNvSpPr>
              <p:nvPr/>
            </p:nvSpPr>
            <p:spPr bwMode="auto">
              <a:xfrm>
                <a:off x="129711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1" name="Rectangle 130"/>
              <p:cNvSpPr>
                <a:spLocks noChangeArrowheads="1"/>
              </p:cNvSpPr>
              <p:nvPr/>
            </p:nvSpPr>
            <p:spPr bwMode="auto">
              <a:xfrm>
                <a:off x="131815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2" name="Rectangle 131"/>
              <p:cNvSpPr>
                <a:spLocks noChangeArrowheads="1"/>
              </p:cNvSpPr>
              <p:nvPr/>
            </p:nvSpPr>
            <p:spPr bwMode="auto">
              <a:xfrm>
                <a:off x="13391914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3" name="Rectangle 132"/>
              <p:cNvSpPr>
                <a:spLocks noChangeArrowheads="1"/>
              </p:cNvSpPr>
              <p:nvPr/>
            </p:nvSpPr>
            <p:spPr bwMode="auto">
              <a:xfrm>
                <a:off x="129688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4" name="Rectangle 133"/>
              <p:cNvSpPr>
                <a:spLocks noChangeArrowheads="1"/>
              </p:cNvSpPr>
              <p:nvPr/>
            </p:nvSpPr>
            <p:spPr bwMode="auto">
              <a:xfrm>
                <a:off x="1300450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5" name="Rectangle 134"/>
              <p:cNvSpPr>
                <a:spLocks noChangeArrowheads="1"/>
              </p:cNvSpPr>
              <p:nvPr/>
            </p:nvSpPr>
            <p:spPr bwMode="auto">
              <a:xfrm>
                <a:off x="1303679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6" name="Rectangle 135"/>
              <p:cNvSpPr>
                <a:spLocks noChangeArrowheads="1"/>
              </p:cNvSpPr>
              <p:nvPr/>
            </p:nvSpPr>
            <p:spPr bwMode="auto">
              <a:xfrm>
                <a:off x="1307019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7" name="Rectangle 136"/>
              <p:cNvSpPr>
                <a:spLocks noChangeArrowheads="1"/>
              </p:cNvSpPr>
              <p:nvPr/>
            </p:nvSpPr>
            <p:spPr bwMode="auto">
              <a:xfrm>
                <a:off x="131035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8" name="Rectangle 137"/>
              <p:cNvSpPr>
                <a:spLocks noChangeArrowheads="1"/>
              </p:cNvSpPr>
              <p:nvPr/>
            </p:nvSpPr>
            <p:spPr bwMode="auto">
              <a:xfrm>
                <a:off x="13135871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9" name="Rectangle 138"/>
              <p:cNvSpPr>
                <a:spLocks noChangeArrowheads="1"/>
              </p:cNvSpPr>
              <p:nvPr/>
            </p:nvSpPr>
            <p:spPr bwMode="auto">
              <a:xfrm>
                <a:off x="1317149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0" name="Rectangle 139"/>
              <p:cNvSpPr>
                <a:spLocks noChangeArrowheads="1"/>
              </p:cNvSpPr>
              <p:nvPr/>
            </p:nvSpPr>
            <p:spPr bwMode="auto">
              <a:xfrm>
                <a:off x="1320377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1" name="Rectangle 140"/>
              <p:cNvSpPr>
                <a:spLocks noChangeArrowheads="1"/>
              </p:cNvSpPr>
              <p:nvPr/>
            </p:nvSpPr>
            <p:spPr bwMode="auto">
              <a:xfrm>
                <a:off x="13237175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2" name="Rectangle 141"/>
              <p:cNvSpPr>
                <a:spLocks noChangeArrowheads="1"/>
              </p:cNvSpPr>
              <p:nvPr/>
            </p:nvSpPr>
            <p:spPr bwMode="auto">
              <a:xfrm>
                <a:off x="1327057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3" name="Rectangle 142"/>
              <p:cNvSpPr>
                <a:spLocks noChangeArrowheads="1"/>
              </p:cNvSpPr>
              <p:nvPr/>
            </p:nvSpPr>
            <p:spPr bwMode="auto">
              <a:xfrm>
                <a:off x="1330508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4" name="Rectangle 143"/>
              <p:cNvSpPr>
                <a:spLocks noChangeArrowheads="1"/>
              </p:cNvSpPr>
              <p:nvPr/>
            </p:nvSpPr>
            <p:spPr bwMode="auto">
              <a:xfrm>
                <a:off x="1333847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5" name="Rectangle 144"/>
              <p:cNvSpPr>
                <a:spLocks noChangeArrowheads="1"/>
              </p:cNvSpPr>
              <p:nvPr/>
            </p:nvSpPr>
            <p:spPr bwMode="auto">
              <a:xfrm>
                <a:off x="1337076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6" name="Rectangle 145"/>
              <p:cNvSpPr>
                <a:spLocks noChangeArrowheads="1"/>
              </p:cNvSpPr>
              <p:nvPr/>
            </p:nvSpPr>
            <p:spPr bwMode="auto">
              <a:xfrm>
                <a:off x="1340415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7" name="Rectangle 146"/>
              <p:cNvSpPr>
                <a:spLocks noChangeArrowheads="1"/>
              </p:cNvSpPr>
              <p:nvPr/>
            </p:nvSpPr>
            <p:spPr bwMode="auto">
              <a:xfrm>
                <a:off x="1343867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8" name="Rectangle 147"/>
              <p:cNvSpPr>
                <a:spLocks noChangeArrowheads="1"/>
              </p:cNvSpPr>
              <p:nvPr/>
            </p:nvSpPr>
            <p:spPr bwMode="auto">
              <a:xfrm>
                <a:off x="1347206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9" name="Rectangle 148"/>
              <p:cNvSpPr>
                <a:spLocks noChangeArrowheads="1"/>
              </p:cNvSpPr>
              <p:nvPr/>
            </p:nvSpPr>
            <p:spPr bwMode="auto">
              <a:xfrm>
                <a:off x="1350546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0" name="Rectangle 149"/>
              <p:cNvSpPr>
                <a:spLocks noChangeArrowheads="1"/>
              </p:cNvSpPr>
              <p:nvPr/>
            </p:nvSpPr>
            <p:spPr bwMode="auto">
              <a:xfrm>
                <a:off x="1353774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1" name="Rectangle 150"/>
              <p:cNvSpPr>
                <a:spLocks noChangeArrowheads="1"/>
              </p:cNvSpPr>
              <p:nvPr/>
            </p:nvSpPr>
            <p:spPr bwMode="auto">
              <a:xfrm>
                <a:off x="13571144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2" name="Rectangle 151"/>
              <p:cNvSpPr>
                <a:spLocks noChangeArrowheads="1"/>
              </p:cNvSpPr>
              <p:nvPr/>
            </p:nvSpPr>
            <p:spPr bwMode="auto">
              <a:xfrm>
                <a:off x="129688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3" name="Rectangle 152"/>
              <p:cNvSpPr>
                <a:spLocks noChangeArrowheads="1"/>
              </p:cNvSpPr>
              <p:nvPr/>
            </p:nvSpPr>
            <p:spPr bwMode="auto">
              <a:xfrm>
                <a:off x="1300450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4" name="Rectangle 153"/>
              <p:cNvSpPr>
                <a:spLocks noChangeArrowheads="1"/>
              </p:cNvSpPr>
              <p:nvPr/>
            </p:nvSpPr>
            <p:spPr bwMode="auto">
              <a:xfrm>
                <a:off x="1303679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5" name="Rectangle 154"/>
              <p:cNvSpPr>
                <a:spLocks noChangeArrowheads="1"/>
              </p:cNvSpPr>
              <p:nvPr/>
            </p:nvSpPr>
            <p:spPr bwMode="auto">
              <a:xfrm>
                <a:off x="1307019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6" name="Rectangle 155"/>
              <p:cNvSpPr>
                <a:spLocks noChangeArrowheads="1"/>
              </p:cNvSpPr>
              <p:nvPr/>
            </p:nvSpPr>
            <p:spPr bwMode="auto">
              <a:xfrm>
                <a:off x="131035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7" name="Rectangle 156"/>
              <p:cNvSpPr>
                <a:spLocks noChangeArrowheads="1"/>
              </p:cNvSpPr>
              <p:nvPr/>
            </p:nvSpPr>
            <p:spPr bwMode="auto">
              <a:xfrm>
                <a:off x="13135871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8" name="Rectangle 157"/>
              <p:cNvSpPr>
                <a:spLocks noChangeArrowheads="1"/>
              </p:cNvSpPr>
              <p:nvPr/>
            </p:nvSpPr>
            <p:spPr bwMode="auto">
              <a:xfrm>
                <a:off x="1317149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9" name="Rectangle 158"/>
              <p:cNvSpPr>
                <a:spLocks noChangeArrowheads="1"/>
              </p:cNvSpPr>
              <p:nvPr/>
            </p:nvSpPr>
            <p:spPr bwMode="auto">
              <a:xfrm>
                <a:off x="1320377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0" name="Rectangle 159"/>
              <p:cNvSpPr>
                <a:spLocks noChangeArrowheads="1"/>
              </p:cNvSpPr>
              <p:nvPr/>
            </p:nvSpPr>
            <p:spPr bwMode="auto">
              <a:xfrm>
                <a:off x="13237175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1" name="Rectangle 160"/>
              <p:cNvSpPr>
                <a:spLocks noChangeArrowheads="1"/>
              </p:cNvSpPr>
              <p:nvPr/>
            </p:nvSpPr>
            <p:spPr bwMode="auto">
              <a:xfrm>
                <a:off x="1327057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2" name="Rectangle 161"/>
              <p:cNvSpPr>
                <a:spLocks noChangeArrowheads="1"/>
              </p:cNvSpPr>
              <p:nvPr/>
            </p:nvSpPr>
            <p:spPr bwMode="auto">
              <a:xfrm>
                <a:off x="1330508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3" name="Rectangle 162"/>
              <p:cNvSpPr>
                <a:spLocks noChangeArrowheads="1"/>
              </p:cNvSpPr>
              <p:nvPr/>
            </p:nvSpPr>
            <p:spPr bwMode="auto">
              <a:xfrm>
                <a:off x="1333847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4" name="Rectangle 163"/>
              <p:cNvSpPr>
                <a:spLocks noChangeArrowheads="1"/>
              </p:cNvSpPr>
              <p:nvPr/>
            </p:nvSpPr>
            <p:spPr bwMode="auto">
              <a:xfrm>
                <a:off x="1337076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5" name="Rectangle 164"/>
              <p:cNvSpPr>
                <a:spLocks noChangeArrowheads="1"/>
              </p:cNvSpPr>
              <p:nvPr/>
            </p:nvSpPr>
            <p:spPr bwMode="auto">
              <a:xfrm>
                <a:off x="1340415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6" name="Rectangle 165"/>
              <p:cNvSpPr>
                <a:spLocks noChangeArrowheads="1"/>
              </p:cNvSpPr>
              <p:nvPr/>
            </p:nvSpPr>
            <p:spPr bwMode="auto">
              <a:xfrm>
                <a:off x="1343867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7" name="Rectangle 166"/>
              <p:cNvSpPr>
                <a:spLocks noChangeArrowheads="1"/>
              </p:cNvSpPr>
              <p:nvPr/>
            </p:nvSpPr>
            <p:spPr bwMode="auto">
              <a:xfrm>
                <a:off x="1347206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8" name="Rectangle 167"/>
              <p:cNvSpPr>
                <a:spLocks noChangeArrowheads="1"/>
              </p:cNvSpPr>
              <p:nvPr/>
            </p:nvSpPr>
            <p:spPr bwMode="auto">
              <a:xfrm>
                <a:off x="1350546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9" name="Rectangle 168"/>
              <p:cNvSpPr>
                <a:spLocks noChangeArrowheads="1"/>
              </p:cNvSpPr>
              <p:nvPr/>
            </p:nvSpPr>
            <p:spPr bwMode="auto">
              <a:xfrm>
                <a:off x="1353774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0" name="Rectangle 169"/>
              <p:cNvSpPr>
                <a:spLocks noChangeArrowheads="1"/>
              </p:cNvSpPr>
              <p:nvPr/>
            </p:nvSpPr>
            <p:spPr bwMode="auto">
              <a:xfrm>
                <a:off x="13571144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1" name="Freeform 170"/>
              <p:cNvSpPr/>
              <p:nvPr/>
            </p:nvSpPr>
            <p:spPr bwMode="auto">
              <a:xfrm>
                <a:off x="12823053" y="2806715"/>
                <a:ext cx="779262" cy="588899"/>
              </a:xfrm>
              <a:custGeom>
                <a:avLst/>
                <a:gdLst>
                  <a:gd name="T0" fmla="*/ 2147483647 w 448"/>
                  <a:gd name="T1" fmla="*/ 0 h 339"/>
                  <a:gd name="T2" fmla="*/ 0 w 448"/>
                  <a:gd name="T3" fmla="*/ 2147483647 h 339"/>
                  <a:gd name="T4" fmla="*/ 0 w 448"/>
                  <a:gd name="T5" fmla="*/ 2147483647 h 339"/>
                  <a:gd name="T6" fmla="*/ 2147483647 w 448"/>
                  <a:gd name="T7" fmla="*/ 2147483647 h 339"/>
                  <a:gd name="T8" fmla="*/ 2147483647 w 448"/>
                  <a:gd name="T9" fmla="*/ 2147483647 h 339"/>
                  <a:gd name="T10" fmla="*/ 2147483647 w 448"/>
                  <a:gd name="T11" fmla="*/ 2147483647 h 339"/>
                  <a:gd name="T12" fmla="*/ 2147483647 w 448"/>
                  <a:gd name="T13" fmla="*/ 2147483647 h 339"/>
                  <a:gd name="T14" fmla="*/ 2147483647 w 448"/>
                  <a:gd name="T15" fmla="*/ 0 h 3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8" h="339">
                    <a:moveTo>
                      <a:pt x="77" y="0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303"/>
                      <a:pt x="35" y="339"/>
                      <a:pt x="79" y="339"/>
                    </a:cubicBezTo>
                    <a:cubicBezTo>
                      <a:pt x="307" y="339"/>
                      <a:pt x="307" y="339"/>
                      <a:pt x="307" y="339"/>
                    </a:cubicBezTo>
                    <a:cubicBezTo>
                      <a:pt x="448" y="151"/>
                      <a:pt x="448" y="151"/>
                      <a:pt x="448" y="151"/>
                    </a:cubicBezTo>
                    <a:cubicBezTo>
                      <a:pt x="77" y="151"/>
                      <a:pt x="77" y="151"/>
                      <a:pt x="77" y="151"/>
                    </a:cubicBez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5135" y="3058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建立信用评价系统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605" y="4317365"/>
            <a:ext cx="2848610" cy="607695"/>
            <a:chOff x="13822" y="5854"/>
            <a:chExt cx="4486" cy="957"/>
          </a:xfrm>
        </p:grpSpPr>
        <p:grpSp>
          <p:nvGrpSpPr>
            <p:cNvPr id="33801" name="组合 73"/>
            <p:cNvGrpSpPr/>
            <p:nvPr/>
          </p:nvGrpSpPr>
          <p:grpSpPr bwMode="auto">
            <a:xfrm>
              <a:off x="13822" y="5854"/>
              <a:ext cx="1037" cy="957"/>
              <a:chOff x="7957837" y="2487563"/>
              <a:chExt cx="915076" cy="915076"/>
            </a:xfrm>
          </p:grpSpPr>
          <p:sp>
            <p:nvSpPr>
              <p:cNvPr id="34036" name="Freeform 73"/>
              <p:cNvSpPr/>
              <p:nvPr/>
            </p:nvSpPr>
            <p:spPr bwMode="auto">
              <a:xfrm>
                <a:off x="7957837" y="2487563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0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0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F5A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7" name="Freeform 97"/>
              <p:cNvSpPr/>
              <p:nvPr/>
            </p:nvSpPr>
            <p:spPr bwMode="auto">
              <a:xfrm>
                <a:off x="8214993" y="2635623"/>
                <a:ext cx="398537" cy="618957"/>
              </a:xfrm>
              <a:custGeom>
                <a:avLst/>
                <a:gdLst>
                  <a:gd name="T0" fmla="*/ 2147483647 w 229"/>
                  <a:gd name="T1" fmla="*/ 2147483647 h 356"/>
                  <a:gd name="T2" fmla="*/ 2147483647 w 229"/>
                  <a:gd name="T3" fmla="*/ 2147483647 h 356"/>
                  <a:gd name="T4" fmla="*/ 2147483647 w 229"/>
                  <a:gd name="T5" fmla="*/ 2147483647 h 356"/>
                  <a:gd name="T6" fmla="*/ 0 w 229"/>
                  <a:gd name="T7" fmla="*/ 2147483647 h 356"/>
                  <a:gd name="T8" fmla="*/ 0 w 229"/>
                  <a:gd name="T9" fmla="*/ 2147483647 h 356"/>
                  <a:gd name="T10" fmla="*/ 2147483647 w 229"/>
                  <a:gd name="T11" fmla="*/ 0 h 356"/>
                  <a:gd name="T12" fmla="*/ 2147483647 w 229"/>
                  <a:gd name="T13" fmla="*/ 0 h 356"/>
                  <a:gd name="T14" fmla="*/ 2147483647 w 229"/>
                  <a:gd name="T15" fmla="*/ 2147483647 h 356"/>
                  <a:gd name="T16" fmla="*/ 2147483647 w 229"/>
                  <a:gd name="T17" fmla="*/ 2147483647 h 3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9" h="356">
                    <a:moveTo>
                      <a:pt x="229" y="310"/>
                    </a:moveTo>
                    <a:cubicBezTo>
                      <a:pt x="229" y="335"/>
                      <a:pt x="209" y="356"/>
                      <a:pt x="183" y="356"/>
                    </a:cubicBezTo>
                    <a:cubicBezTo>
                      <a:pt x="46" y="356"/>
                      <a:pt x="46" y="356"/>
                      <a:pt x="46" y="356"/>
                    </a:cubicBezTo>
                    <a:cubicBezTo>
                      <a:pt x="20" y="356"/>
                      <a:pt x="0" y="335"/>
                      <a:pt x="0" y="3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9" y="0"/>
                      <a:pt x="229" y="20"/>
                      <a:pt x="229" y="46"/>
                    </a:cubicBezTo>
                    <a:lnTo>
                      <a:pt x="229" y="3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8" name="Freeform 98"/>
              <p:cNvSpPr/>
              <p:nvPr/>
            </p:nvSpPr>
            <p:spPr bwMode="auto">
              <a:xfrm>
                <a:off x="7957837" y="2697963"/>
                <a:ext cx="595579" cy="704675"/>
              </a:xfrm>
              <a:custGeom>
                <a:avLst/>
                <a:gdLst>
                  <a:gd name="T0" fmla="*/ 2147483647 w 342"/>
                  <a:gd name="T1" fmla="*/ 2147483647 h 405"/>
                  <a:gd name="T2" fmla="*/ 2147483647 w 342"/>
                  <a:gd name="T3" fmla="*/ 2147483647 h 405"/>
                  <a:gd name="T4" fmla="*/ 2147483647 w 342"/>
                  <a:gd name="T5" fmla="*/ 2147483647 h 405"/>
                  <a:gd name="T6" fmla="*/ 2147483647 w 342"/>
                  <a:gd name="T7" fmla="*/ 2147483647 h 405"/>
                  <a:gd name="T8" fmla="*/ 2147483647 w 342"/>
                  <a:gd name="T9" fmla="*/ 2147483647 h 405"/>
                  <a:gd name="T10" fmla="*/ 2147483647 w 342"/>
                  <a:gd name="T11" fmla="*/ 0 h 405"/>
                  <a:gd name="T12" fmla="*/ 0 w 342"/>
                  <a:gd name="T13" fmla="*/ 2147483647 h 405"/>
                  <a:gd name="T14" fmla="*/ 0 w 342"/>
                  <a:gd name="T15" fmla="*/ 2147483647 h 405"/>
                  <a:gd name="T16" fmla="*/ 2147483647 w 342"/>
                  <a:gd name="T17" fmla="*/ 2147483647 h 405"/>
                  <a:gd name="T18" fmla="*/ 2147483647 w 342"/>
                  <a:gd name="T19" fmla="*/ 2147483647 h 405"/>
                  <a:gd name="T20" fmla="*/ 2147483647 w 342"/>
                  <a:gd name="T21" fmla="*/ 2147483647 h 405"/>
                  <a:gd name="T22" fmla="*/ 2147483647 w 342"/>
                  <a:gd name="T23" fmla="*/ 2147483647 h 405"/>
                  <a:gd name="T24" fmla="*/ 2147483647 w 342"/>
                  <a:gd name="T25" fmla="*/ 2147483647 h 4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2" h="405">
                    <a:moveTo>
                      <a:pt x="331" y="320"/>
                    </a:moveTo>
                    <a:cubicBezTo>
                      <a:pt x="194" y="320"/>
                      <a:pt x="194" y="320"/>
                      <a:pt x="194" y="320"/>
                    </a:cubicBezTo>
                    <a:cubicBezTo>
                      <a:pt x="168" y="320"/>
                      <a:pt x="148" y="299"/>
                      <a:pt x="148" y="274"/>
                    </a:cubicBezTo>
                    <a:cubicBezTo>
                      <a:pt x="148" y="10"/>
                      <a:pt x="148" y="10"/>
                      <a:pt x="148" y="10"/>
                    </a:cubicBezTo>
                    <a:cubicBezTo>
                      <a:pt x="148" y="7"/>
                      <a:pt x="148" y="4"/>
                      <a:pt x="149" y="1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0" y="369"/>
                      <a:pt x="35" y="405"/>
                      <a:pt x="79" y="40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1" y="319"/>
                      <a:pt x="341" y="319"/>
                      <a:pt x="341" y="319"/>
                    </a:cubicBezTo>
                    <a:cubicBezTo>
                      <a:pt x="338" y="319"/>
                      <a:pt x="335" y="320"/>
                      <a:pt x="331" y="320"/>
                    </a:cubicBez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9" name="Freeform 99"/>
              <p:cNvSpPr/>
              <p:nvPr/>
            </p:nvSpPr>
            <p:spPr bwMode="auto">
              <a:xfrm>
                <a:off x="8255070" y="2697963"/>
                <a:ext cx="318384" cy="420801"/>
              </a:xfrm>
              <a:custGeom>
                <a:avLst/>
                <a:gdLst>
                  <a:gd name="T0" fmla="*/ 2147483647 w 183"/>
                  <a:gd name="T1" fmla="*/ 2147483647 h 242"/>
                  <a:gd name="T2" fmla="*/ 2147483647 w 183"/>
                  <a:gd name="T3" fmla="*/ 2147483647 h 242"/>
                  <a:gd name="T4" fmla="*/ 2147483647 w 183"/>
                  <a:gd name="T5" fmla="*/ 2147483647 h 242"/>
                  <a:gd name="T6" fmla="*/ 0 w 183"/>
                  <a:gd name="T7" fmla="*/ 2147483647 h 242"/>
                  <a:gd name="T8" fmla="*/ 0 w 183"/>
                  <a:gd name="T9" fmla="*/ 2147483647 h 242"/>
                  <a:gd name="T10" fmla="*/ 2147483647 w 183"/>
                  <a:gd name="T11" fmla="*/ 0 h 242"/>
                  <a:gd name="T12" fmla="*/ 2147483647 w 183"/>
                  <a:gd name="T13" fmla="*/ 0 h 242"/>
                  <a:gd name="T14" fmla="*/ 2147483647 w 183"/>
                  <a:gd name="T15" fmla="*/ 2147483647 h 242"/>
                  <a:gd name="T16" fmla="*/ 2147483647 w 183"/>
                  <a:gd name="T17" fmla="*/ 2147483647 h 2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3" h="242">
                    <a:moveTo>
                      <a:pt x="183" y="205"/>
                    </a:moveTo>
                    <a:cubicBezTo>
                      <a:pt x="183" y="225"/>
                      <a:pt x="167" y="242"/>
                      <a:pt x="146" y="242"/>
                    </a:cubicBezTo>
                    <a:cubicBezTo>
                      <a:pt x="37" y="242"/>
                      <a:pt x="37" y="242"/>
                      <a:pt x="37" y="242"/>
                    </a:cubicBezTo>
                    <a:cubicBezTo>
                      <a:pt x="17" y="242"/>
                      <a:pt x="0" y="225"/>
                      <a:pt x="0" y="20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7" y="0"/>
                      <a:pt x="183" y="16"/>
                      <a:pt x="183" y="36"/>
                    </a:cubicBezTo>
                    <a:lnTo>
                      <a:pt x="183" y="205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0" name="Oval 100"/>
              <p:cNvSpPr>
                <a:spLocks noChangeArrowheads="1"/>
              </p:cNvSpPr>
              <p:nvPr/>
            </p:nvSpPr>
            <p:spPr bwMode="auto">
              <a:xfrm>
                <a:off x="8381978" y="3164407"/>
                <a:ext cx="64568" cy="62341"/>
              </a:xfrm>
              <a:prstGeom prst="ellipse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1" name="Rectangle 101"/>
              <p:cNvSpPr>
                <a:spLocks noChangeArrowheads="1"/>
              </p:cNvSpPr>
              <p:nvPr/>
            </p:nvSpPr>
            <p:spPr bwMode="auto">
              <a:xfrm>
                <a:off x="8286240" y="3176653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2" name="Rectangle 102"/>
              <p:cNvSpPr>
                <a:spLocks noChangeArrowheads="1"/>
              </p:cNvSpPr>
              <p:nvPr/>
            </p:nvSpPr>
            <p:spPr bwMode="auto">
              <a:xfrm>
                <a:off x="8286240" y="3192238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3" name="Rectangle 103"/>
              <p:cNvSpPr>
                <a:spLocks noChangeArrowheads="1"/>
              </p:cNvSpPr>
              <p:nvPr/>
            </p:nvSpPr>
            <p:spPr bwMode="auto">
              <a:xfrm>
                <a:off x="8286240" y="3208937"/>
                <a:ext cx="54549" cy="5566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4" name="Freeform 104"/>
              <p:cNvSpPr/>
              <p:nvPr/>
            </p:nvSpPr>
            <p:spPr bwMode="auto">
              <a:xfrm>
                <a:off x="8505547" y="3181106"/>
                <a:ext cx="36737" cy="30057"/>
              </a:xfrm>
              <a:custGeom>
                <a:avLst/>
                <a:gdLst>
                  <a:gd name="T0" fmla="*/ 2147483647 w 33"/>
                  <a:gd name="T1" fmla="*/ 0 h 27"/>
                  <a:gd name="T2" fmla="*/ 2147483647 w 33"/>
                  <a:gd name="T3" fmla="*/ 2147483647 h 27"/>
                  <a:gd name="T4" fmla="*/ 2147483647 w 33"/>
                  <a:gd name="T5" fmla="*/ 2147483647 h 27"/>
                  <a:gd name="T6" fmla="*/ 2147483647 w 33"/>
                  <a:gd name="T7" fmla="*/ 2147483647 h 27"/>
                  <a:gd name="T8" fmla="*/ 0 w 33"/>
                  <a:gd name="T9" fmla="*/ 2147483647 h 27"/>
                  <a:gd name="T10" fmla="*/ 2147483647 w 33"/>
                  <a:gd name="T11" fmla="*/ 2147483647 h 27"/>
                  <a:gd name="T12" fmla="*/ 2147483647 w 33"/>
                  <a:gd name="T13" fmla="*/ 2147483647 h 27"/>
                  <a:gd name="T14" fmla="*/ 2147483647 w 33"/>
                  <a:gd name="T15" fmla="*/ 2147483647 h 27"/>
                  <a:gd name="T16" fmla="*/ 2147483647 w 33"/>
                  <a:gd name="T17" fmla="*/ 2147483647 h 27"/>
                  <a:gd name="T18" fmla="*/ 2147483647 w 33"/>
                  <a:gd name="T19" fmla="*/ 2147483647 h 27"/>
                  <a:gd name="T20" fmla="*/ 2147483647 w 33"/>
                  <a:gd name="T21" fmla="*/ 0 h 27"/>
                  <a:gd name="T22" fmla="*/ 2147483647 w 33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" h="27">
                    <a:moveTo>
                      <a:pt x="30" y="0"/>
                    </a:moveTo>
                    <a:lnTo>
                      <a:pt x="30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0" y="18"/>
                    </a:lnTo>
                    <a:lnTo>
                      <a:pt x="16" y="27"/>
                    </a:lnTo>
                    <a:lnTo>
                      <a:pt x="16" y="21"/>
                    </a:lnTo>
                    <a:lnTo>
                      <a:pt x="33" y="21"/>
                    </a:lnTo>
                    <a:lnTo>
                      <a:pt x="33" y="16"/>
                    </a:lnTo>
                    <a:lnTo>
                      <a:pt x="3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5" name="Rectangle 105"/>
              <p:cNvSpPr>
                <a:spLocks noChangeArrowheads="1"/>
              </p:cNvSpPr>
              <p:nvPr/>
            </p:nvSpPr>
            <p:spPr bwMode="auto">
              <a:xfrm>
                <a:off x="8375299" y="2661227"/>
                <a:ext cx="77926" cy="11132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5135" y="6028"/>
              <a:ext cx="31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微信群使用不方便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9265" y="5942330"/>
            <a:ext cx="2909570" cy="604520"/>
            <a:chOff x="1770" y="8329"/>
            <a:chExt cx="4582" cy="952"/>
          </a:xfrm>
        </p:grpSpPr>
        <p:grpSp>
          <p:nvGrpSpPr>
            <p:cNvPr id="33805" name="组合 112"/>
            <p:cNvGrpSpPr/>
            <p:nvPr/>
          </p:nvGrpSpPr>
          <p:grpSpPr bwMode="auto">
            <a:xfrm>
              <a:off x="1770" y="8329"/>
              <a:ext cx="1012" cy="952"/>
              <a:chOff x="2041525" y="5869596"/>
              <a:chExt cx="903725" cy="904391"/>
            </a:xfrm>
          </p:grpSpPr>
          <p:sp>
            <p:nvSpPr>
              <p:cNvPr id="34007" name="Freeform 481"/>
              <p:cNvSpPr/>
              <p:nvPr/>
            </p:nvSpPr>
            <p:spPr bwMode="auto">
              <a:xfrm>
                <a:off x="2041525" y="5869596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9"/>
                      <a:pt x="575" y="429"/>
                      <a:pt x="575" y="429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8" name="Freeform 482"/>
              <p:cNvSpPr/>
              <p:nvPr/>
            </p:nvSpPr>
            <p:spPr bwMode="auto">
              <a:xfrm>
                <a:off x="2241023" y="6083724"/>
                <a:ext cx="704227" cy="690263"/>
              </a:xfrm>
              <a:custGeom>
                <a:avLst/>
                <a:gdLst>
                  <a:gd name="T0" fmla="*/ 2147483647 w 448"/>
                  <a:gd name="T1" fmla="*/ 2147483647 h 439"/>
                  <a:gd name="T2" fmla="*/ 2147483647 w 448"/>
                  <a:gd name="T3" fmla="*/ 2147483647 h 439"/>
                  <a:gd name="T4" fmla="*/ 2147483647 w 448"/>
                  <a:gd name="T5" fmla="*/ 0 h 439"/>
                  <a:gd name="T6" fmla="*/ 2147483647 w 448"/>
                  <a:gd name="T7" fmla="*/ 2147483647 h 439"/>
                  <a:gd name="T8" fmla="*/ 2147483647 w 448"/>
                  <a:gd name="T9" fmla="*/ 2147483647 h 439"/>
                  <a:gd name="T10" fmla="*/ 2147483647 w 448"/>
                  <a:gd name="T11" fmla="*/ 2147483647 h 439"/>
                  <a:gd name="T12" fmla="*/ 2147483647 w 448"/>
                  <a:gd name="T13" fmla="*/ 2147483647 h 439"/>
                  <a:gd name="T14" fmla="*/ 2147483647 w 448"/>
                  <a:gd name="T15" fmla="*/ 2147483647 h 439"/>
                  <a:gd name="T16" fmla="*/ 2147483647 w 448"/>
                  <a:gd name="T17" fmla="*/ 2147483647 h 439"/>
                  <a:gd name="T18" fmla="*/ 2147483647 w 448"/>
                  <a:gd name="T19" fmla="*/ 2147483647 h 439"/>
                  <a:gd name="T20" fmla="*/ 2147483647 w 448"/>
                  <a:gd name="T21" fmla="*/ 2147483647 h 439"/>
                  <a:gd name="T22" fmla="*/ 0 w 448"/>
                  <a:gd name="T23" fmla="*/ 2147483647 h 439"/>
                  <a:gd name="T24" fmla="*/ 2147483647 w 448"/>
                  <a:gd name="T25" fmla="*/ 2147483647 h 439"/>
                  <a:gd name="T26" fmla="*/ 2147483647 w 448"/>
                  <a:gd name="T27" fmla="*/ 2147483647 h 439"/>
                  <a:gd name="T28" fmla="*/ 2147483647 w 448"/>
                  <a:gd name="T29" fmla="*/ 2147483647 h 43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48" h="439">
                    <a:moveTo>
                      <a:pt x="109" y="55"/>
                    </a:moveTo>
                    <a:cubicBezTo>
                      <a:pt x="114" y="4"/>
                      <a:pt x="114" y="4"/>
                      <a:pt x="114" y="4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75" y="55"/>
                      <a:pt x="275" y="55"/>
                      <a:pt x="275" y="55"/>
                    </a:cubicBezTo>
                    <a:cubicBezTo>
                      <a:pt x="275" y="62"/>
                      <a:pt x="275" y="62"/>
                      <a:pt x="275" y="62"/>
                    </a:cubicBezTo>
                    <a:cubicBezTo>
                      <a:pt x="317" y="64"/>
                      <a:pt x="317" y="64"/>
                      <a:pt x="317" y="64"/>
                    </a:cubicBezTo>
                    <a:cubicBezTo>
                      <a:pt x="448" y="194"/>
                      <a:pt x="448" y="194"/>
                      <a:pt x="448" y="194"/>
                    </a:cubicBezTo>
                    <a:cubicBezTo>
                      <a:pt x="448" y="293"/>
                      <a:pt x="448" y="293"/>
                      <a:pt x="448" y="293"/>
                    </a:cubicBezTo>
                    <a:cubicBezTo>
                      <a:pt x="448" y="373"/>
                      <a:pt x="382" y="439"/>
                      <a:pt x="301" y="439"/>
                    </a:cubicBezTo>
                    <a:cubicBezTo>
                      <a:pt x="142" y="439"/>
                      <a:pt x="142" y="439"/>
                      <a:pt x="142" y="439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46" y="55"/>
                      <a:pt x="46" y="55"/>
                      <a:pt x="46" y="55"/>
                    </a:cubicBezTo>
                    <a:lnTo>
                      <a:pt x="109" y="55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9" name="Freeform 536"/>
              <p:cNvSpPr/>
              <p:nvPr/>
            </p:nvSpPr>
            <p:spPr bwMode="auto">
              <a:xfrm>
                <a:off x="2401286" y="6079069"/>
                <a:ext cx="184203" cy="91104"/>
              </a:xfrm>
              <a:custGeom>
                <a:avLst/>
                <a:gdLst>
                  <a:gd name="T0" fmla="*/ 2147483647 w 117"/>
                  <a:gd name="T1" fmla="*/ 0 h 58"/>
                  <a:gd name="T2" fmla="*/ 2147483647 w 117"/>
                  <a:gd name="T3" fmla="*/ 0 h 58"/>
                  <a:gd name="T4" fmla="*/ 2147483647 w 117"/>
                  <a:gd name="T5" fmla="*/ 2147483647 h 58"/>
                  <a:gd name="T6" fmla="*/ 2147483647 w 117"/>
                  <a:gd name="T7" fmla="*/ 2147483647 h 58"/>
                  <a:gd name="T8" fmla="*/ 2147483647 w 117"/>
                  <a:gd name="T9" fmla="*/ 2147483647 h 58"/>
                  <a:gd name="T10" fmla="*/ 2147483647 w 117"/>
                  <a:gd name="T11" fmla="*/ 2147483647 h 58"/>
                  <a:gd name="T12" fmla="*/ 2147483647 w 117"/>
                  <a:gd name="T13" fmla="*/ 2147483647 h 58"/>
                  <a:gd name="T14" fmla="*/ 2147483647 w 117"/>
                  <a:gd name="T15" fmla="*/ 2147483647 h 58"/>
                  <a:gd name="T16" fmla="*/ 2147483647 w 117"/>
                  <a:gd name="T17" fmla="*/ 2147483647 h 58"/>
                  <a:gd name="T18" fmla="*/ 2147483647 w 117"/>
                  <a:gd name="T19" fmla="*/ 2147483647 h 58"/>
                  <a:gd name="T20" fmla="*/ 0 w 117"/>
                  <a:gd name="T21" fmla="*/ 2147483647 h 58"/>
                  <a:gd name="T22" fmla="*/ 0 w 117"/>
                  <a:gd name="T23" fmla="*/ 2147483647 h 58"/>
                  <a:gd name="T24" fmla="*/ 2147483647 w 117"/>
                  <a:gd name="T25" fmla="*/ 0 h 5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7" h="58">
                    <a:moveTo>
                      <a:pt x="16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109" y="0"/>
                      <a:pt x="117" y="7"/>
                      <a:pt x="117" y="16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16"/>
                      <a:pt x="99" y="13"/>
                      <a:pt x="9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8" y="13"/>
                      <a:pt x="14" y="16"/>
                      <a:pt x="14" y="21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8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0" name="Freeform 537"/>
              <p:cNvSpPr>
                <a:spLocks noEditPoints="1"/>
              </p:cNvSpPr>
              <p:nvPr/>
            </p:nvSpPr>
            <p:spPr bwMode="auto">
              <a:xfrm>
                <a:off x="2227058" y="6170173"/>
                <a:ext cx="532659" cy="400991"/>
              </a:xfrm>
              <a:custGeom>
                <a:avLst/>
                <a:gdLst>
                  <a:gd name="T0" fmla="*/ 2147483647 w 339"/>
                  <a:gd name="T1" fmla="*/ 0 h 255"/>
                  <a:gd name="T2" fmla="*/ 2147483647 w 339"/>
                  <a:gd name="T3" fmla="*/ 0 h 255"/>
                  <a:gd name="T4" fmla="*/ 2147483647 w 339"/>
                  <a:gd name="T5" fmla="*/ 2147483647 h 255"/>
                  <a:gd name="T6" fmla="*/ 2147483647 w 339"/>
                  <a:gd name="T7" fmla="*/ 2147483647 h 255"/>
                  <a:gd name="T8" fmla="*/ 0 w 339"/>
                  <a:gd name="T9" fmla="*/ 2147483647 h 255"/>
                  <a:gd name="T10" fmla="*/ 0 w 339"/>
                  <a:gd name="T11" fmla="*/ 2147483647 h 255"/>
                  <a:gd name="T12" fmla="*/ 2147483647 w 339"/>
                  <a:gd name="T13" fmla="*/ 0 h 255"/>
                  <a:gd name="T14" fmla="*/ 2147483647 w 339"/>
                  <a:gd name="T15" fmla="*/ 0 h 255"/>
                  <a:gd name="T16" fmla="*/ 2147483647 w 339"/>
                  <a:gd name="T17" fmla="*/ 0 h 255"/>
                  <a:gd name="T18" fmla="*/ 2147483647 w 339"/>
                  <a:gd name="T19" fmla="*/ 2147483647 h 255"/>
                  <a:gd name="T20" fmla="*/ 2147483647 w 339"/>
                  <a:gd name="T21" fmla="*/ 2147483647 h 255"/>
                  <a:gd name="T22" fmla="*/ 2147483647 w 339"/>
                  <a:gd name="T23" fmla="*/ 0 h 255"/>
                  <a:gd name="T24" fmla="*/ 2147483647 w 339"/>
                  <a:gd name="T25" fmla="*/ 0 h 255"/>
                  <a:gd name="T26" fmla="*/ 2147483647 w 339"/>
                  <a:gd name="T27" fmla="*/ 0 h 255"/>
                  <a:gd name="T28" fmla="*/ 2147483647 w 339"/>
                  <a:gd name="T29" fmla="*/ 2147483647 h 255"/>
                  <a:gd name="T30" fmla="*/ 2147483647 w 339"/>
                  <a:gd name="T31" fmla="*/ 2147483647 h 255"/>
                  <a:gd name="T32" fmla="*/ 2147483647 w 339"/>
                  <a:gd name="T33" fmla="*/ 2147483647 h 255"/>
                  <a:gd name="T34" fmla="*/ 2147483647 w 339"/>
                  <a:gd name="T35" fmla="*/ 2147483647 h 255"/>
                  <a:gd name="T36" fmla="*/ 2147483647 w 339"/>
                  <a:gd name="T37" fmla="*/ 0 h 25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39" h="255">
                    <a:moveTo>
                      <a:pt x="37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17" y="255"/>
                      <a:pt x="0" y="239"/>
                      <a:pt x="0" y="2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lose/>
                    <a:moveTo>
                      <a:pt x="88" y="0"/>
                    </a:moveTo>
                    <a:cubicBezTo>
                      <a:pt x="251" y="0"/>
                      <a:pt x="251" y="0"/>
                      <a:pt x="251" y="0"/>
                    </a:cubicBezTo>
                    <a:cubicBezTo>
                      <a:pt x="251" y="255"/>
                      <a:pt x="251" y="255"/>
                      <a:pt x="251" y="255"/>
                    </a:cubicBezTo>
                    <a:cubicBezTo>
                      <a:pt x="88" y="255"/>
                      <a:pt x="88" y="255"/>
                      <a:pt x="88" y="255"/>
                    </a:cubicBezTo>
                    <a:cubicBezTo>
                      <a:pt x="88" y="0"/>
                      <a:pt x="88" y="0"/>
                      <a:pt x="88" y="0"/>
                    </a:cubicBezTo>
                    <a:close/>
                    <a:moveTo>
                      <a:pt x="284" y="0"/>
                    </a:moveTo>
                    <a:cubicBezTo>
                      <a:pt x="302" y="0"/>
                      <a:pt x="302" y="0"/>
                      <a:pt x="302" y="0"/>
                    </a:cubicBezTo>
                    <a:cubicBezTo>
                      <a:pt x="322" y="0"/>
                      <a:pt x="339" y="16"/>
                      <a:pt x="339" y="36"/>
                    </a:cubicBezTo>
                    <a:cubicBezTo>
                      <a:pt x="339" y="218"/>
                      <a:pt x="339" y="218"/>
                      <a:pt x="339" y="218"/>
                    </a:cubicBezTo>
                    <a:cubicBezTo>
                      <a:pt x="339" y="239"/>
                      <a:pt x="322" y="255"/>
                      <a:pt x="302" y="255"/>
                    </a:cubicBezTo>
                    <a:cubicBezTo>
                      <a:pt x="284" y="255"/>
                      <a:pt x="284" y="255"/>
                      <a:pt x="284" y="255"/>
                    </a:cubicBez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009" y="8456"/>
              <a:ext cx="33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商家收款不便利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1015" y="4269740"/>
            <a:ext cx="3105785" cy="614680"/>
            <a:chOff x="1850" y="5695"/>
            <a:chExt cx="4891" cy="968"/>
          </a:xfrm>
        </p:grpSpPr>
        <p:grpSp>
          <p:nvGrpSpPr>
            <p:cNvPr id="33795" name="组合 8"/>
            <p:cNvGrpSpPr/>
            <p:nvPr/>
          </p:nvGrpSpPr>
          <p:grpSpPr bwMode="auto">
            <a:xfrm>
              <a:off x="1850" y="5695"/>
              <a:ext cx="993" cy="968"/>
              <a:chOff x="2041525" y="2495422"/>
              <a:chExt cx="903726" cy="902396"/>
            </a:xfrm>
          </p:grpSpPr>
          <p:sp>
            <p:nvSpPr>
              <p:cNvPr id="34093" name="Freeform 468"/>
              <p:cNvSpPr/>
              <p:nvPr/>
            </p:nvSpPr>
            <p:spPr bwMode="auto">
              <a:xfrm>
                <a:off x="2041525" y="2495422"/>
                <a:ext cx="903725" cy="902396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7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7" y="574"/>
                      <a:pt x="147" y="574"/>
                      <a:pt x="147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7" y="0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4" name="Freeform 469"/>
              <p:cNvSpPr/>
              <p:nvPr/>
            </p:nvSpPr>
            <p:spPr bwMode="auto">
              <a:xfrm>
                <a:off x="2173194" y="2759424"/>
                <a:ext cx="772057" cy="638393"/>
              </a:xfrm>
              <a:custGeom>
                <a:avLst/>
                <a:gdLst>
                  <a:gd name="T0" fmla="*/ 2147483647 w 491"/>
                  <a:gd name="T1" fmla="*/ 2147483647 h 406"/>
                  <a:gd name="T2" fmla="*/ 2147483647 w 491"/>
                  <a:gd name="T3" fmla="*/ 2147483647 h 406"/>
                  <a:gd name="T4" fmla="*/ 2147483647 w 491"/>
                  <a:gd name="T5" fmla="*/ 2147483647 h 406"/>
                  <a:gd name="T6" fmla="*/ 2147483647 w 491"/>
                  <a:gd name="T7" fmla="*/ 2147483647 h 406"/>
                  <a:gd name="T8" fmla="*/ 2147483647 w 491"/>
                  <a:gd name="T9" fmla="*/ 0 h 406"/>
                  <a:gd name="T10" fmla="*/ 2147483647 w 491"/>
                  <a:gd name="T11" fmla="*/ 2147483647 h 406"/>
                  <a:gd name="T12" fmla="*/ 2147483647 w 491"/>
                  <a:gd name="T13" fmla="*/ 2147483647 h 406"/>
                  <a:gd name="T14" fmla="*/ 2147483647 w 491"/>
                  <a:gd name="T15" fmla="*/ 2147483647 h 406"/>
                  <a:gd name="T16" fmla="*/ 2147483647 w 491"/>
                  <a:gd name="T17" fmla="*/ 2147483647 h 406"/>
                  <a:gd name="T18" fmla="*/ 2147483647 w 491"/>
                  <a:gd name="T19" fmla="*/ 2147483647 h 406"/>
                  <a:gd name="T20" fmla="*/ 2147483647 w 491"/>
                  <a:gd name="T21" fmla="*/ 2147483647 h 406"/>
                  <a:gd name="T22" fmla="*/ 0 w 491"/>
                  <a:gd name="T23" fmla="*/ 2147483647 h 406"/>
                  <a:gd name="T24" fmla="*/ 2147483647 w 491"/>
                  <a:gd name="T25" fmla="*/ 2147483647 h 406"/>
                  <a:gd name="T26" fmla="*/ 2147483647 w 491"/>
                  <a:gd name="T27" fmla="*/ 2147483647 h 406"/>
                  <a:gd name="T28" fmla="*/ 2147483647 w 491"/>
                  <a:gd name="T29" fmla="*/ 2147483647 h 406"/>
                  <a:gd name="T30" fmla="*/ 2147483647 w 491"/>
                  <a:gd name="T31" fmla="*/ 2147483647 h 406"/>
                  <a:gd name="T32" fmla="*/ 2147483647 w 491"/>
                  <a:gd name="T33" fmla="*/ 2147483647 h 406"/>
                  <a:gd name="T34" fmla="*/ 2147483647 w 491"/>
                  <a:gd name="T35" fmla="*/ 2147483647 h 406"/>
                  <a:gd name="T36" fmla="*/ 2147483647 w 491"/>
                  <a:gd name="T37" fmla="*/ 2147483647 h 406"/>
                  <a:gd name="T38" fmla="*/ 2147483647 w 491"/>
                  <a:gd name="T39" fmla="*/ 2147483647 h 40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91" h="406">
                    <a:moveTo>
                      <a:pt x="173" y="142"/>
                    </a:moveTo>
                    <a:cubicBezTo>
                      <a:pt x="300" y="15"/>
                      <a:pt x="300" y="15"/>
                      <a:pt x="300" y="15"/>
                    </a:cubicBezTo>
                    <a:cubicBezTo>
                      <a:pt x="383" y="98"/>
                      <a:pt x="383" y="98"/>
                      <a:pt x="383" y="98"/>
                    </a:cubicBezTo>
                    <a:cubicBezTo>
                      <a:pt x="382" y="51"/>
                      <a:pt x="382" y="51"/>
                      <a:pt x="382" y="51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491" y="94"/>
                      <a:pt x="491" y="94"/>
                      <a:pt x="491" y="94"/>
                    </a:cubicBezTo>
                    <a:cubicBezTo>
                      <a:pt x="491" y="260"/>
                      <a:pt x="491" y="260"/>
                      <a:pt x="491" y="260"/>
                    </a:cubicBezTo>
                    <a:cubicBezTo>
                      <a:pt x="491" y="340"/>
                      <a:pt x="425" y="406"/>
                      <a:pt x="344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7" y="245"/>
                      <a:pt x="17" y="245"/>
                      <a:pt x="17" y="245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"/>
                      <a:pt x="32" y="1"/>
                      <a:pt x="32" y="1"/>
                    </a:cubicBezTo>
                    <a:lnTo>
                      <a:pt x="173" y="142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5" name="Oval 496"/>
              <p:cNvSpPr>
                <a:spLocks noChangeArrowheads="1"/>
              </p:cNvSpPr>
              <p:nvPr/>
            </p:nvSpPr>
            <p:spPr bwMode="auto">
              <a:xfrm>
                <a:off x="2252328" y="2715534"/>
                <a:ext cx="460176" cy="462170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6" name="Oval 497"/>
              <p:cNvSpPr>
                <a:spLocks noChangeArrowheads="1"/>
              </p:cNvSpPr>
              <p:nvPr/>
            </p:nvSpPr>
            <p:spPr bwMode="auto">
              <a:xfrm>
                <a:off x="2332127" y="2795334"/>
                <a:ext cx="301907" cy="301907"/>
              </a:xfrm>
              <a:prstGeom prst="ellipse">
                <a:avLst/>
              </a:pr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7" name="Oval 498"/>
              <p:cNvSpPr>
                <a:spLocks noChangeArrowheads="1"/>
              </p:cNvSpPr>
              <p:nvPr/>
            </p:nvSpPr>
            <p:spPr bwMode="auto">
              <a:xfrm>
                <a:off x="2343432" y="2806638"/>
                <a:ext cx="277967" cy="279962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8" name="Freeform 499"/>
              <p:cNvSpPr/>
              <p:nvPr/>
            </p:nvSpPr>
            <p:spPr bwMode="auto">
              <a:xfrm>
                <a:off x="2733118" y="2750114"/>
                <a:ext cx="81794" cy="400991"/>
              </a:xfrm>
              <a:custGeom>
                <a:avLst/>
                <a:gdLst>
                  <a:gd name="T0" fmla="*/ 2147483647 w 52"/>
                  <a:gd name="T1" fmla="*/ 2147483647 h 255"/>
                  <a:gd name="T2" fmla="*/ 2147483647 w 52"/>
                  <a:gd name="T3" fmla="*/ 2147483647 h 255"/>
                  <a:gd name="T4" fmla="*/ 2147483647 w 52"/>
                  <a:gd name="T5" fmla="*/ 2147483647 h 255"/>
                  <a:gd name="T6" fmla="*/ 2147483647 w 52"/>
                  <a:gd name="T7" fmla="*/ 2147483647 h 255"/>
                  <a:gd name="T8" fmla="*/ 2147483647 w 52"/>
                  <a:gd name="T9" fmla="*/ 0 h 255"/>
                  <a:gd name="T10" fmla="*/ 0 w 52"/>
                  <a:gd name="T11" fmla="*/ 2147483647 h 255"/>
                  <a:gd name="T12" fmla="*/ 2147483647 w 52"/>
                  <a:gd name="T13" fmla="*/ 2147483647 h 255"/>
                  <a:gd name="T14" fmla="*/ 2147483647 w 52"/>
                  <a:gd name="T15" fmla="*/ 2147483647 h 2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2" h="255">
                    <a:moveTo>
                      <a:pt x="16" y="237"/>
                    </a:moveTo>
                    <a:cubicBezTo>
                      <a:pt x="16" y="255"/>
                      <a:pt x="37" y="255"/>
                      <a:pt x="36" y="237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42" y="81"/>
                      <a:pt x="52" y="58"/>
                      <a:pt x="52" y="39"/>
                    </a:cubicBezTo>
                    <a:cubicBezTo>
                      <a:pt x="52" y="17"/>
                      <a:pt x="41" y="0"/>
                      <a:pt x="26" y="0"/>
                    </a:cubicBezTo>
                    <a:cubicBezTo>
                      <a:pt x="12" y="0"/>
                      <a:pt x="0" y="17"/>
                      <a:pt x="0" y="39"/>
                    </a:cubicBezTo>
                    <a:cubicBezTo>
                      <a:pt x="0" y="58"/>
                      <a:pt x="10" y="81"/>
                      <a:pt x="23" y="84"/>
                    </a:cubicBezTo>
                    <a:lnTo>
                      <a:pt x="16" y="237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9" name="Freeform 500"/>
              <p:cNvSpPr/>
              <p:nvPr/>
            </p:nvSpPr>
            <p:spPr bwMode="auto">
              <a:xfrm>
                <a:off x="2170534" y="2759424"/>
                <a:ext cx="59184" cy="391681"/>
              </a:xfrm>
              <a:custGeom>
                <a:avLst/>
                <a:gdLst>
                  <a:gd name="T0" fmla="*/ 2147483647 w 38"/>
                  <a:gd name="T1" fmla="*/ 2147483647 h 249"/>
                  <a:gd name="T2" fmla="*/ 2147483647 w 38"/>
                  <a:gd name="T3" fmla="*/ 2147483647 h 249"/>
                  <a:gd name="T4" fmla="*/ 2147483647 w 38"/>
                  <a:gd name="T5" fmla="*/ 2147483647 h 249"/>
                  <a:gd name="T6" fmla="*/ 2147483647 w 38"/>
                  <a:gd name="T7" fmla="*/ 2147483647 h 249"/>
                  <a:gd name="T8" fmla="*/ 2147483647 w 38"/>
                  <a:gd name="T9" fmla="*/ 2147483647 h 249"/>
                  <a:gd name="T10" fmla="*/ 2147483647 w 38"/>
                  <a:gd name="T11" fmla="*/ 2147483647 h 249"/>
                  <a:gd name="T12" fmla="*/ 2147483647 w 38"/>
                  <a:gd name="T13" fmla="*/ 2147483647 h 249"/>
                  <a:gd name="T14" fmla="*/ 2147483647 w 38"/>
                  <a:gd name="T15" fmla="*/ 2147483647 h 249"/>
                  <a:gd name="T16" fmla="*/ 2147483647 w 38"/>
                  <a:gd name="T17" fmla="*/ 2147483647 h 249"/>
                  <a:gd name="T18" fmla="*/ 2147483647 w 38"/>
                  <a:gd name="T19" fmla="*/ 2147483647 h 249"/>
                  <a:gd name="T20" fmla="*/ 2147483647 w 38"/>
                  <a:gd name="T21" fmla="*/ 2147483647 h 249"/>
                  <a:gd name="T22" fmla="*/ 2147483647 w 38"/>
                  <a:gd name="T23" fmla="*/ 2147483647 h 249"/>
                  <a:gd name="T24" fmla="*/ 2147483647 w 38"/>
                  <a:gd name="T25" fmla="*/ 2147483647 h 249"/>
                  <a:gd name="T26" fmla="*/ 2147483647 w 38"/>
                  <a:gd name="T27" fmla="*/ 2147483647 h 249"/>
                  <a:gd name="T28" fmla="*/ 2147483647 w 38"/>
                  <a:gd name="T29" fmla="*/ 2147483647 h 249"/>
                  <a:gd name="T30" fmla="*/ 2147483647 w 38"/>
                  <a:gd name="T31" fmla="*/ 2147483647 h 249"/>
                  <a:gd name="T32" fmla="*/ 2147483647 w 38"/>
                  <a:gd name="T33" fmla="*/ 2147483647 h 249"/>
                  <a:gd name="T34" fmla="*/ 2147483647 w 38"/>
                  <a:gd name="T35" fmla="*/ 2147483647 h 249"/>
                  <a:gd name="T36" fmla="*/ 2147483647 w 38"/>
                  <a:gd name="T37" fmla="*/ 2147483647 h 249"/>
                  <a:gd name="T38" fmla="*/ 2147483647 w 38"/>
                  <a:gd name="T39" fmla="*/ 2147483647 h 249"/>
                  <a:gd name="T40" fmla="*/ 2147483647 w 38"/>
                  <a:gd name="T41" fmla="*/ 2147483647 h 24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8" h="249">
                    <a:moveTo>
                      <a:pt x="9" y="231"/>
                    </a:moveTo>
                    <a:cubicBezTo>
                      <a:pt x="8" y="249"/>
                      <a:pt x="30" y="249"/>
                      <a:pt x="29" y="231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31" y="75"/>
                      <a:pt x="36" y="60"/>
                      <a:pt x="37" y="54"/>
                    </a:cubicBezTo>
                    <a:cubicBezTo>
                      <a:pt x="38" y="48"/>
                      <a:pt x="37" y="14"/>
                      <a:pt x="35" y="4"/>
                    </a:cubicBezTo>
                    <a:cubicBezTo>
                      <a:pt x="35" y="0"/>
                      <a:pt x="33" y="0"/>
                      <a:pt x="33" y="4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51"/>
                      <a:pt x="28" y="50"/>
                      <a:pt x="27" y="4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0"/>
                      <a:pt x="22" y="0"/>
                      <a:pt x="22" y="4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51"/>
                      <a:pt x="18" y="50"/>
                      <a:pt x="18" y="48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3" y="0"/>
                      <a:pt x="13" y="4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50"/>
                      <a:pt x="8" y="51"/>
                      <a:pt x="8" y="4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0"/>
                      <a:pt x="3" y="0"/>
                      <a:pt x="3" y="4"/>
                    </a:cubicBezTo>
                    <a:cubicBezTo>
                      <a:pt x="1" y="14"/>
                      <a:pt x="0" y="48"/>
                      <a:pt x="1" y="54"/>
                    </a:cubicBezTo>
                    <a:cubicBezTo>
                      <a:pt x="2" y="60"/>
                      <a:pt x="7" y="75"/>
                      <a:pt x="16" y="78"/>
                    </a:cubicBezTo>
                    <a:lnTo>
                      <a:pt x="9" y="231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100" name="Freeform 501"/>
              <p:cNvSpPr/>
              <p:nvPr/>
            </p:nvSpPr>
            <p:spPr bwMode="auto">
              <a:xfrm>
                <a:off x="2360722" y="2825258"/>
                <a:ext cx="218118" cy="206148"/>
              </a:xfrm>
              <a:custGeom>
                <a:avLst/>
                <a:gdLst>
                  <a:gd name="T0" fmla="*/ 2147483647 w 139"/>
                  <a:gd name="T1" fmla="*/ 0 h 131"/>
                  <a:gd name="T2" fmla="*/ 2147483647 w 139"/>
                  <a:gd name="T3" fmla="*/ 2147483647 h 131"/>
                  <a:gd name="T4" fmla="*/ 2147483647 w 139"/>
                  <a:gd name="T5" fmla="*/ 2147483647 h 131"/>
                  <a:gd name="T6" fmla="*/ 2147483647 w 139"/>
                  <a:gd name="T7" fmla="*/ 2147483647 h 131"/>
                  <a:gd name="T8" fmla="*/ 2147483647 w 139"/>
                  <a:gd name="T9" fmla="*/ 2147483647 h 131"/>
                  <a:gd name="T10" fmla="*/ 0 w 139"/>
                  <a:gd name="T11" fmla="*/ 2147483647 h 131"/>
                  <a:gd name="T12" fmla="*/ 2147483647 w 139"/>
                  <a:gd name="T13" fmla="*/ 0 h 1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9" h="131">
                    <a:moveTo>
                      <a:pt x="78" y="0"/>
                    </a:moveTo>
                    <a:cubicBezTo>
                      <a:pt x="103" y="0"/>
                      <a:pt x="125" y="12"/>
                      <a:pt x="139" y="30"/>
                    </a:cubicBezTo>
                    <a:cubicBezTo>
                      <a:pt x="125" y="15"/>
                      <a:pt x="105" y="7"/>
                      <a:pt x="84" y="7"/>
                    </a:cubicBezTo>
                    <a:cubicBezTo>
                      <a:pt x="41" y="7"/>
                      <a:pt x="6" y="41"/>
                      <a:pt x="6" y="84"/>
                    </a:cubicBezTo>
                    <a:cubicBezTo>
                      <a:pt x="6" y="102"/>
                      <a:pt x="12" y="118"/>
                      <a:pt x="22" y="131"/>
                    </a:cubicBezTo>
                    <a:cubicBezTo>
                      <a:pt x="9" y="117"/>
                      <a:pt x="0" y="98"/>
                      <a:pt x="0" y="77"/>
                    </a:cubicBezTo>
                    <a:cubicBezTo>
                      <a:pt x="0" y="34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3039" y="5889"/>
              <a:ext cx="37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生鲜质量缺少保障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559675" y="1534795"/>
            <a:ext cx="1039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think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42260" y="622300"/>
            <a:ext cx="6994525" cy="4241800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19575" y="506031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14805" y="284924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39200" y="283908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29565" y="239585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79050" y="239077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34655" y="236918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37585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34000" y="236918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92780" y="239585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0663" y="269906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68975" y="386143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293610" y="285432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11370" y="285686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19520" y="469963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21480" y="506793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18885" y="330517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37530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81670" y="509714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06030" y="557276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上下箭头 3"/>
          <p:cNvSpPr/>
          <p:nvPr/>
        </p:nvSpPr>
        <p:spPr>
          <a:xfrm>
            <a:off x="6122035" y="1583055"/>
            <a:ext cx="327660" cy="729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5949315" y="692150"/>
            <a:ext cx="746125" cy="923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0" name="Straight Connector 36"/>
          <p:cNvCxnSpPr/>
          <p:nvPr/>
        </p:nvCxnSpPr>
        <p:spPr>
          <a:xfrm>
            <a:off x="4347210" y="416623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061970" y="371284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25185" y="371284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461885" y="3681730"/>
            <a:ext cx="237490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①申请成为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团长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②团单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卡片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0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/>
          <p:cNvCxnSpPr>
            <a:endCxn id="43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4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49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2959100" y="326834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2959100" y="427228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2959100" y="527621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39615" y="313309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①所属社区的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推荐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9615" y="413702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①点赞、评论、转发、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关注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②和朋友的交流：聊天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39615" y="514096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①很赞的描述、视频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②跟朋友一起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买：关注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0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/>
          <p:cNvCxnSpPr>
            <a:endCxn id="43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4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49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4424045" y="380047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9"/>
          <p:cNvSpPr/>
          <p:nvPr/>
        </p:nvSpPr>
        <p:spPr bwMode="auto">
          <a:xfrm>
            <a:off x="5763895" y="335216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19500" y="333057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5965508" y="366045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19500" y="4462145"/>
            <a:ext cx="4487545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①举报、申诉、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退款功能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②讨论团单功能：动态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③依据完成情况：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信用等级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1"/>
          <p:cNvCxnSpPr>
            <a:endCxn id="11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2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33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60980" y="275145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739005" y="283146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①基于有限地域划分的社区：地图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626735" y="5739130"/>
            <a:ext cx="1974850" cy="914400"/>
            <a:chOff x="7251" y="3206"/>
            <a:chExt cx="3110" cy="1440"/>
          </a:xfrm>
        </p:grpSpPr>
        <p:sp>
          <p:nvSpPr>
            <p:cNvPr id="5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同城团购网络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左弧形箭头 10"/>
          <p:cNvSpPr/>
          <p:nvPr/>
        </p:nvSpPr>
        <p:spPr>
          <a:xfrm>
            <a:off x="3521710" y="4259580"/>
            <a:ext cx="1885315" cy="23406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626735" y="3968750"/>
            <a:ext cx="1974850" cy="914400"/>
            <a:chOff x="7251" y="3149"/>
            <a:chExt cx="3110" cy="1440"/>
          </a:xfrm>
        </p:grpSpPr>
        <p:sp>
          <p:nvSpPr>
            <p:cNvPr id="22" name="Rounded Rectangle 26"/>
            <p:cNvSpPr/>
            <p:nvPr/>
          </p:nvSpPr>
          <p:spPr>
            <a:xfrm>
              <a:off x="7251" y="3149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036695" y="4980305"/>
            <a:ext cx="110934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推广</a:t>
            </a:r>
            <a:endParaRPr lang="zh-CN" altLang="en-US" sz="2400" b="1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70" name="Straight Connector 36"/>
          <p:cNvCxnSpPr/>
          <p:nvPr/>
        </p:nvCxnSpPr>
        <p:spPr>
          <a:xfrm>
            <a:off x="1674495" y="176276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41"/>
          <p:cNvCxnSpPr>
            <a:endCxn id="73" idx="1"/>
          </p:cNvCxnSpPr>
          <p:nvPr/>
        </p:nvCxnSpPr>
        <p:spPr>
          <a:xfrm>
            <a:off x="8898890" y="175260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1"/>
          <p:cNvSpPr/>
          <p:nvPr/>
        </p:nvSpPr>
        <p:spPr>
          <a:xfrm>
            <a:off x="389255" y="130937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Rounded Rectangle 29"/>
          <p:cNvSpPr/>
          <p:nvPr/>
        </p:nvSpPr>
        <p:spPr bwMode="auto">
          <a:xfrm>
            <a:off x="10238740" y="130429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94345" y="128270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7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393690" y="1282700"/>
            <a:ext cx="1974850" cy="914400"/>
            <a:chOff x="7251" y="3206"/>
            <a:chExt cx="3110" cy="1440"/>
          </a:xfrm>
        </p:grpSpPr>
        <p:sp>
          <p:nvSpPr>
            <p:cNvPr id="7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52470" y="1309370"/>
            <a:ext cx="1403350" cy="914400"/>
            <a:chOff x="4100" y="4680"/>
            <a:chExt cx="2210" cy="1440"/>
          </a:xfrm>
        </p:grpSpPr>
        <p:sp>
          <p:nvSpPr>
            <p:cNvPr id="81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TextBox 13"/>
          <p:cNvSpPr txBox="1">
            <a:spLocks noChangeArrowheads="1"/>
          </p:cNvSpPr>
          <p:nvPr/>
        </p:nvSpPr>
        <p:spPr bwMode="auto">
          <a:xfrm>
            <a:off x="10440353" y="161258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Straight Connector 41"/>
          <p:cNvCxnSpPr/>
          <p:nvPr/>
        </p:nvCxnSpPr>
        <p:spPr>
          <a:xfrm>
            <a:off x="7353300" y="176784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36"/>
          <p:cNvCxnSpPr/>
          <p:nvPr/>
        </p:nvCxnSpPr>
        <p:spPr>
          <a:xfrm>
            <a:off x="4671060" y="177038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015" y="159385"/>
            <a:ext cx="3018155" cy="6539230"/>
          </a:xfrm>
          <a:prstGeom prst="rect">
            <a:avLst/>
          </a:prstGeom>
        </p:spPr>
      </p:pic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标杆软件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6315075" y="1226820"/>
            <a:ext cx="5876925" cy="2399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algn="just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基于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商家的信用评价体系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智能推荐体系，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保持产品的新鲜程度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的同时，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不通过其他APP、菜市场等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途径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而是在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地域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距离、有限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商品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数量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的情况下的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不引入第三方物流，只支持同社区配送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的小规模团购交易。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6840"/>
            <a:ext cx="116259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Brainstorm “How Might </a:t>
            </a:r>
            <a:r>
              <a:rPr lang="en-US" altLang="zh-CN" sz="4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We”s</a:t>
            </a:r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   Solutions</a:t>
            </a:r>
            <a:endParaRPr lang="en-US" altLang="zh-CN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068" y="1040170"/>
            <a:ext cx="4109511" cy="547968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668" t="25288" r="37382" b="37923"/>
          <a:stretch>
            <a:fillRect/>
          </a:stretch>
        </p:blipFill>
        <p:spPr>
          <a:xfrm>
            <a:off x="439420" y="1765935"/>
            <a:ext cx="5560060" cy="2476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400" y="124460"/>
            <a:ext cx="461899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 OF VIEW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73165" y="1046480"/>
            <a:ext cx="4697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We met X</a:t>
            </a:r>
            <a:endParaRPr lang="zh-CN" altLang="en-US" dirty="0"/>
          </a:p>
          <a:p>
            <a:r>
              <a:rPr lang="zh-CN" altLang="en-US" dirty="0"/>
              <a:t>We were amazed to realize…</a:t>
            </a:r>
            <a:endParaRPr lang="zh-CN" altLang="en-US" dirty="0"/>
          </a:p>
          <a:p>
            <a:r>
              <a:rPr lang="zh-CN" altLang="en-US" dirty="0"/>
              <a:t>It would be game-changing to…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73165" y="2865755"/>
            <a:ext cx="579056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我们遇到了小区业主徐先生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我们对使用微信群的团购形式感到惊讶。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79083" y="5123815"/>
            <a:ext cx="63836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快速交易、</a:t>
            </a:r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有限地域</a:t>
            </a:r>
            <a:endParaRPr lang="zh-CN" altLang="en-US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437705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>
            <a:endCxn id="17" idx="1"/>
          </p:cNvCxnSpPr>
          <p:nvPr/>
        </p:nvCxnSpPr>
        <p:spPr>
          <a:xfrm>
            <a:off x="1623695" y="216598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15582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171259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170751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168592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168592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171259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01580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17817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17106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17360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01637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438467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262191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441388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488950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概念视频</a:t>
            </a:r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1.0</a:t>
            </a:r>
            <a:endParaRPr lang="en-US" altLang="zh-CN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概念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9175" y="823595"/>
            <a:ext cx="10154285" cy="55479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概念性</a:t>
            </a: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原型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-633095" y="2147570"/>
            <a:ext cx="4159885" cy="2752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98090" y="2152015"/>
            <a:ext cx="4203065" cy="278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70220" y="2132330"/>
            <a:ext cx="4159250" cy="2781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01380" y="2137410"/>
            <a:ext cx="4203700" cy="28168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98" y="1724891"/>
            <a:ext cx="6829404" cy="42394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4225" y="12148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团购社区页</a:t>
            </a:r>
            <a:endParaRPr lang="zh-CN" altLang="en-US" sz="2400" dirty="0"/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34225" y="9467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团长个人页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2" y="1408450"/>
            <a:ext cx="7024937" cy="508682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5" y="1445227"/>
            <a:ext cx="5462870" cy="52959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48125" y="8299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订单发布页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67" y="1445227"/>
            <a:ext cx="5833561" cy="529593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960196" y="88836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商品视频拍摄页</a:t>
            </a:r>
            <a:endParaRPr lang="zh-CN" altLang="en-US" sz="2400" dirty="0"/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纸上原型第二轮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80" y="1077191"/>
            <a:ext cx="4945294" cy="49452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485" y="1077191"/>
            <a:ext cx="5294458" cy="494529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纸上原型第二轮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232" y="1174172"/>
            <a:ext cx="3833826" cy="5002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98" y="1174171"/>
            <a:ext cx="3493195" cy="500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58" y="1042344"/>
            <a:ext cx="3323210" cy="504073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列表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2970" y="1028700"/>
            <a:ext cx="3390900" cy="5623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1028700"/>
            <a:ext cx="3261360" cy="3025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585" y="1028700"/>
            <a:ext cx="2522220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20" y="4135755"/>
            <a:ext cx="2461260" cy="220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场景</a:t>
            </a: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串联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1282700"/>
            <a:ext cx="3429000" cy="52565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590" y="116840"/>
            <a:ext cx="3856990" cy="64223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095" y="1464310"/>
            <a:ext cx="4054475" cy="50749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低保真</a:t>
            </a:r>
            <a:endParaRPr lang="zh-CN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946785"/>
            <a:ext cx="2927985" cy="5821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090" y="946785"/>
            <a:ext cx="2927985" cy="58210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95" y="1362710"/>
            <a:ext cx="2613660" cy="5153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315" y="946785"/>
            <a:ext cx="2927985" cy="58210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020" y="1301750"/>
            <a:ext cx="2621915" cy="51060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70" y="1354455"/>
            <a:ext cx="2622550" cy="5187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1471295"/>
            <a:ext cx="2614930" cy="49364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105" y="1301750"/>
            <a:ext cx="2601595" cy="51123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86690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申请</a:t>
            </a:r>
            <a:r>
              <a:rPr lang="zh-CN" altLang="en-US"/>
              <a:t>团长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213985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发起团购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54710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搜索</a:t>
            </a:r>
            <a:r>
              <a:rPr lang="zh-CN" altLang="en-US"/>
              <a:t>内容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2415540" y="1774190"/>
            <a:ext cx="714311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8025" y="4215130"/>
            <a:ext cx="314896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使用团购APP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64045" y="4215130"/>
            <a:ext cx="400494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左弧形箭头 21"/>
          <p:cNvSpPr/>
          <p:nvPr/>
        </p:nvSpPr>
        <p:spPr>
          <a:xfrm>
            <a:off x="2674620" y="2083435"/>
            <a:ext cx="983615" cy="203073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右弧形箭头 22"/>
          <p:cNvSpPr/>
          <p:nvPr/>
        </p:nvSpPr>
        <p:spPr>
          <a:xfrm>
            <a:off x="8371205" y="2128520"/>
            <a:ext cx="1038225" cy="19856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低保真</a:t>
            </a:r>
            <a:endParaRPr lang="zh-CN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946785"/>
            <a:ext cx="2927985" cy="5821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362710"/>
            <a:ext cx="2613660" cy="50825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8976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团单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090" y="946785"/>
            <a:ext cx="2927985" cy="5821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95" y="1362710"/>
            <a:ext cx="2613660" cy="5153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95" y="1301750"/>
            <a:ext cx="2616835" cy="52793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13985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地图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315" y="946785"/>
            <a:ext cx="2927985" cy="58210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020" y="1400810"/>
            <a:ext cx="2613660" cy="51803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3821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支付</a:t>
            </a:r>
            <a:r>
              <a:rPr lang="zh-CN" altLang="en-US"/>
              <a:t>页面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低保真</a:t>
            </a:r>
            <a:endParaRPr lang="zh-CN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315" y="946785"/>
            <a:ext cx="2927985" cy="5821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195" y="1362710"/>
            <a:ext cx="2586990" cy="5219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5980" y="946785"/>
            <a:ext cx="2927985" cy="5821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685" y="1362710"/>
            <a:ext cx="2613660" cy="51536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85275" y="57848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讨论动态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605" y="946785"/>
            <a:ext cx="2927985" cy="58210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640" y="1415415"/>
            <a:ext cx="2621915" cy="51060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5025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订单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4835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发起</a:t>
            </a:r>
            <a:r>
              <a:rPr lang="zh-CN" altLang="en-US"/>
              <a:t>讨论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概念视频</a:t>
            </a:r>
            <a:r>
              <a:rPr lang="en-US" altLang="zh-CN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2.0</a:t>
            </a:r>
            <a:endParaRPr lang="en-US" altLang="zh-CN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765024" y="1865059"/>
            <a:ext cx="2496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thx</a:t>
            </a:r>
            <a:endParaRPr lang="zh-CN" altLang="en-US" sz="80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357312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900928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72736" y="3364836"/>
            <a:ext cx="76808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O&amp;K</a:t>
            </a:r>
            <a:endParaRPr lang="en-US" sz="36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2024" y="1992059"/>
            <a:ext cx="2496277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chemeClr val="tx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thx</a:t>
            </a:r>
            <a:endParaRPr lang="en-US" altLang="zh-CN" sz="8000" dirty="0">
              <a:solidFill>
                <a:schemeClr val="tx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484312" y="2667229"/>
            <a:ext cx="672075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027928" y="2667229"/>
            <a:ext cx="672075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文本框 8"/>
          <p:cNvSpPr txBox="1"/>
          <p:nvPr/>
        </p:nvSpPr>
        <p:spPr>
          <a:xfrm>
            <a:off x="2299736" y="3491836"/>
            <a:ext cx="7680853" cy="645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O&amp;K</a:t>
            </a:r>
            <a:endParaRPr lang="en-US" sz="3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326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使用团购</a:t>
            </a: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endParaRPr lang="en-US" altLang="zh-CN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①供应商入驻团购平台；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②平台对供应商进行定点采买并配送至社区；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③社区设立团长；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④买家通过团长设立的自提点进行提货。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0" y="0"/>
            <a:ext cx="397891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8540" y="1196340"/>
            <a:ext cx="2163445" cy="469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20785" y="1196340"/>
            <a:ext cx="2163445" cy="4690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76955" y="1196340"/>
            <a:ext cx="2181860" cy="47301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98220" y="1195070"/>
            <a:ext cx="2345690" cy="469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908685" y="1168400"/>
            <a:ext cx="70891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现有的社区团购</a:t>
            </a:r>
            <a:r>
              <a:rPr lang="en-US" alt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APP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基本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流程：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7490" y="2162810"/>
            <a:ext cx="9067800" cy="16897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08685" y="4293870"/>
            <a:ext cx="1007808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当前社区团购的基本流程就是：供应商在社区团购</a:t>
            </a:r>
            <a:r>
              <a:rPr lang="en-US" alt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（平台）上发布商品，用户购买，然后以社区为单位，以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团长为纽带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的定点团购。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其中用户的宣传和商品的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推广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主要是靠大量的微信群和微信群内的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1470" y="0"/>
            <a:ext cx="8050530" cy="6860540"/>
          </a:xfrm>
          <a:prstGeom prst="rect">
            <a:avLst/>
          </a:prstGeom>
        </p:spPr>
      </p:pic>
      <p:sp>
        <p:nvSpPr>
          <p:cNvPr id="7" name="左弧形箭头 6"/>
          <p:cNvSpPr/>
          <p:nvPr/>
        </p:nvSpPr>
        <p:spPr>
          <a:xfrm>
            <a:off x="2334260" y="1884045"/>
            <a:ext cx="1612900" cy="34283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5415" y="3051175"/>
            <a:ext cx="2256790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去团长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51150" y="715010"/>
            <a:ext cx="7059295" cy="4176395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5087620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23695" y="287655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86639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242316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241808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239649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2396490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2423160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72637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888740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88163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88417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726940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5095240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3332480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5124450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560006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6093" r="1149"/>
          <a:stretch>
            <a:fillRect/>
          </a:stretch>
        </p:blipFill>
        <p:spPr>
          <a:xfrm>
            <a:off x="5353050" y="851535"/>
            <a:ext cx="1584960" cy="711835"/>
          </a:xfrm>
          <a:prstGeom prst="rect">
            <a:avLst/>
          </a:prstGeom>
        </p:spPr>
      </p:pic>
      <p:sp>
        <p:nvSpPr>
          <p:cNvPr id="4" name="上下箭头 3"/>
          <p:cNvSpPr/>
          <p:nvPr/>
        </p:nvSpPr>
        <p:spPr>
          <a:xfrm>
            <a:off x="6103620" y="1456690"/>
            <a:ext cx="382270" cy="8191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541,&quot;width&quot;:5376}"/>
</p:tagLst>
</file>

<file path=ppt/tags/tag2.xml><?xml version="1.0" encoding="utf-8"?>
<p:tagLst xmlns:p="http://schemas.openxmlformats.org/presentationml/2006/main">
  <p:tag name="KSO_WM_UNIT_PLACING_PICTURE_USER_VIEWPORT" val="{&quot;height&quot;:8435,&quot;width&quot;:3892}"/>
</p:tagLst>
</file>

<file path=ppt/tags/tag3.xml><?xml version="1.0" encoding="utf-8"?>
<p:tagLst xmlns:p="http://schemas.openxmlformats.org/presentationml/2006/main">
  <p:tag name="KSO_WM_UNIT_PLACING_PICTURE_USER_VIEWPORT" val="{&quot;height&quot;:8437,&quot;width&quot;:3892}"/>
</p:tagLst>
</file>

<file path=ppt/tags/tag4.xml><?xml version="1.0" encoding="utf-8"?>
<p:tagLst xmlns:p="http://schemas.openxmlformats.org/presentationml/2006/main">
  <p:tag name="KSO_WM_UNIT_PLACING_PICTURE_USER_VIEWPORT" val="{&quot;height&quot;:8504,&quot;width&quot;:3924}"/>
</p:tagLst>
</file>

<file path=ppt/tags/tag5.xml><?xml version="1.0" encoding="utf-8"?>
<p:tagLst xmlns:p="http://schemas.openxmlformats.org/presentationml/2006/main">
  <p:tag name="KSO_WM_UNIT_PLACING_PICTURE_USER_VIEWPORT" val="{&quot;height&quot;:8438,&quot;width&quot;:4218}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607*3980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M_UNIT_PLACING_PICTURE_USER_VIEWPORT" val="{&quot;height&quot;:9960,&quot;width&quot;:15060}"/>
</p:tagLst>
</file>

<file path=ppt/tags/tag8.xml><?xml version="1.0" encoding="utf-8"?>
<p:tagLst xmlns:p="http://schemas.openxmlformats.org/presentationml/2006/main">
  <p:tag name="KSO_WM_UNIT_PLACING_PICTURE_USER_VIEWPORT" val="{&quot;height&quot;:8856,&quot;width&quot;:5340}"/>
</p:tagLst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2183</Words>
  <Application>WPS 演示</Application>
  <PresentationFormat>宽屏</PresentationFormat>
  <Paragraphs>434</Paragraphs>
  <Slides>43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Arial</vt:lpstr>
      <vt:lpstr>宋体</vt:lpstr>
      <vt:lpstr>Wingdings</vt:lpstr>
      <vt:lpstr>Calibri</vt:lpstr>
      <vt:lpstr>Calibri</vt:lpstr>
      <vt:lpstr>Calibri Light</vt:lpstr>
      <vt:lpstr>等线</vt:lpstr>
      <vt:lpstr>微软雅黑</vt:lpstr>
      <vt:lpstr>Arial Unicode MS</vt:lpstr>
      <vt:lpstr>方正兰亭粗黑简体</vt:lpstr>
      <vt:lpstr>黑体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dc:description>12sc.taobao.com</dc:description>
  <dc:subject>12sc.taobao.com</dc:subject>
  <cp:category>锐旗设计；https://9ppt.taobao.com</cp:category>
  <cp:lastModifiedBy>Shark</cp:lastModifiedBy>
  <cp:revision>195</cp:revision>
  <dcterms:created xsi:type="dcterms:W3CDTF">2015-09-12T09:18:00Z</dcterms:created>
  <dcterms:modified xsi:type="dcterms:W3CDTF">2021-06-28T09:59:37Z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135AC9F99D1A40F9A771922833E20B35</vt:lpwstr>
  </property>
  <property fmtid="{D5CDD505-2E9C-101B-9397-08002B2CF9AE}" pid="3" name="KSOProductBuildVer">
    <vt:lpwstr>2052-11.1.0.10578</vt:lpwstr>
  </property>
</Properties>
</file>